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Economica"/>
      <p:regular r:id="rId37"/>
      <p:bold r:id="rId38"/>
      <p:italic r:id="rId39"/>
      <p:boldItalic r:id="rId40"/>
    </p:embeddedFont>
    <p:embeddedFont>
      <p:font typeface="Old Standard TT"/>
      <p:regular r:id="rId41"/>
      <p:bold r:id="rId42"/>
      <p: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EB2CAF-2F48-4E8E-A473-C8CB0B91BFBE}">
  <a:tblStyle styleId="{34EB2CAF-2F48-4E8E-A473-C8CB0B91BF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58DC44-C134-4752-8DA4-E8449B42F15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20" Type="http://schemas.openxmlformats.org/officeDocument/2006/relationships/slide" Target="slides/slide14.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ldStandardTT-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Economica-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Economica-italic.fntdata"/><Relationship Id="rId16" Type="http://schemas.openxmlformats.org/officeDocument/2006/relationships/slide" Target="slides/slide10.xml"/><Relationship Id="rId38" Type="http://schemas.openxmlformats.org/officeDocument/2006/relationships/font" Target="fonts/Economic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e813dbe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e813dbe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e813dbe1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e813dbe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e813dbe1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e813dbe1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Met, a receptor tyrosine kinase -&gt; dysregulated expression in numberous malignancies and is involved in cancer growth, metastasis and invasion</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Decorin extracellular matrix (ECM) protein -&gt; DCN regulates the bioactivities of cell growth factors and participates in ECM assembly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e813dbe1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e813dbe1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Met, a receptor tyrosine kinase -&gt; dysregulated expression in numberous malignancies and is involved in cancer growth, metastasis and invasion</a:t>
            </a:r>
            <a:endParaRPr/>
          </a:p>
          <a:p>
            <a:pPr indent="0" lvl="0" marL="0" rtl="0" algn="l">
              <a:spcBef>
                <a:spcPts val="0"/>
              </a:spcBef>
              <a:spcAft>
                <a:spcPts val="0"/>
              </a:spcAft>
              <a:buNone/>
            </a:pPr>
            <a:r>
              <a:rPr lang="fr">
                <a:solidFill>
                  <a:schemeClr val="dk1"/>
                </a:solidFill>
              </a:rPr>
              <a:t>Decorin extracellular matrix (ECM) protein -&gt; DCN regulates the bioactivities of cell growth factors and participates in ECM assembly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e813dbe1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e813dbe1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CD44 family of surface receptors regulates adhesion, movement, and activation of cell.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Osteopontin Spp1 induces cellular chemotaxis but not homotypic aggregation</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Effect on cell migration and growth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e813dbe1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e813dbe1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CD44 family of surface receptors regulates adhesion, movement, and activation of cell.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Osteopontin Spp1 induces cellular chemotaxis but not homotypic aggregation</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Effect on cell migration and growth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e813dbe1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e813dbe1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CD44 family of surface receptors regulates adhesion, movement, and activation of cell. </a:t>
            </a:r>
            <a:endParaRPr/>
          </a:p>
          <a:p>
            <a:pPr indent="0" lvl="0" marL="0" rtl="0" algn="l">
              <a:spcBef>
                <a:spcPts val="0"/>
              </a:spcBef>
              <a:spcAft>
                <a:spcPts val="0"/>
              </a:spcAft>
              <a:buNone/>
            </a:pPr>
            <a:r>
              <a:rPr lang="fr"/>
              <a:t>Osteopontin Spp1 induces cellular chemotaxis but not homotypic aggregation</a:t>
            </a:r>
            <a:endParaRPr/>
          </a:p>
          <a:p>
            <a:pPr indent="0" lvl="0" marL="0" rtl="0" algn="l">
              <a:spcBef>
                <a:spcPts val="0"/>
              </a:spcBef>
              <a:spcAft>
                <a:spcPts val="0"/>
              </a:spcAft>
              <a:buNone/>
            </a:pPr>
            <a:r>
              <a:rPr lang="fr"/>
              <a:t>Effect on cell migration and growth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f207ecf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f207ecf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f207ecf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f207ecf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f207ecf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f207ecf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e3e3c9e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e3e3c9e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f207ecf2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f207ecf2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f207ecf2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f207ecf2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f207ecf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f207ecf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f207ecf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f207ecf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f207ecf2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f207ecf2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f207ecf2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f207ecf2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f207ecf2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f207ecf2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f207ecf2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f207ecf2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f207ecf2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f207ecf2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f207ecf2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f207ecf2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e3e3c9e1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e3e3c9e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f207ecf2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f207ecf2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e813dbe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e813dbe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e3e3c9e1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e3e3c9e1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e3e3c9e1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e3e3c9e1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e813dbe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e813dbe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t>
            </a:r>
            <a:r>
              <a:rPr lang="fr"/>
              <a:t>ublicly available resource of 2293 human ligand-receptor pairs manually curated with literature. ConnectomeDB2020 is hosted at the University of Western Australia (Hou,Small et al., 2020). For vertebrate species other than human, inference is based on human ortholog mappings provided in the NCBI HomoloGene Database.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e813dbe1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e813dbe1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Publicly available resource of 2293 human ligand-receptor pairs manually curated with literature. ConnectomeDB2020 is hosted at the University of Western Australia (Hou,Small et al., 2020). For vertebrate species other than human, inference is based on human ortholog mappings provided in the NCBI HomoloGene Database.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e813dbe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e813dbe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i.org/10.1038/s41467-020-18873-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i.org/10.1038/s41467-020-18873-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40750" y="1626850"/>
            <a:ext cx="8118600" cy="448800"/>
          </a:xfrm>
          <a:prstGeom prst="rect">
            <a:avLst/>
          </a:prstGeom>
        </p:spPr>
        <p:txBody>
          <a:bodyPr anchorCtr="0" anchor="b"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b="1" lang="fr" sz="2300">
                <a:solidFill>
                  <a:schemeClr val="dk1"/>
                </a:solidFill>
                <a:latin typeface="Arial"/>
                <a:ea typeface="Arial"/>
                <a:cs typeface="Arial"/>
                <a:sym typeface="Arial"/>
              </a:rPr>
              <a:t>Found </a:t>
            </a:r>
            <a:r>
              <a:rPr b="1" lang="fr" sz="2300">
                <a:solidFill>
                  <a:schemeClr val="dk1"/>
                </a:solidFill>
                <a:latin typeface="Arial"/>
                <a:ea typeface="Arial"/>
                <a:cs typeface="Arial"/>
                <a:sym typeface="Arial"/>
              </a:rPr>
              <a:t>candidates</a:t>
            </a:r>
            <a:r>
              <a:rPr b="1" lang="fr" sz="2300">
                <a:solidFill>
                  <a:schemeClr val="dk1"/>
                </a:solidFill>
                <a:latin typeface="Arial"/>
                <a:ea typeface="Arial"/>
                <a:cs typeface="Arial"/>
                <a:sym typeface="Arial"/>
              </a:rPr>
              <a:t> receptor ligand pairs in self-renewal satellite cell</a:t>
            </a:r>
            <a:endParaRPr b="1" sz="2300">
              <a:solidFill>
                <a:schemeClr val="dk1"/>
              </a:solidFill>
              <a:latin typeface="Arial"/>
              <a:ea typeface="Arial"/>
              <a:cs typeface="Arial"/>
              <a:sym typeface="Arial"/>
            </a:endParaRPr>
          </a:p>
          <a:p>
            <a:pPr indent="0" lvl="0" marL="0" rtl="0" algn="l">
              <a:spcBef>
                <a:spcPts val="600"/>
              </a:spcBef>
              <a:spcAft>
                <a:spcPts val="0"/>
              </a:spcAft>
              <a:buNone/>
            </a:pPr>
            <a:r>
              <a:t/>
            </a:r>
            <a:endParaRPr>
              <a:solidFill>
                <a:schemeClr val="dk1"/>
              </a:solidFill>
            </a:endParaRPr>
          </a:p>
        </p:txBody>
      </p:sp>
      <p:sp>
        <p:nvSpPr>
          <p:cNvPr id="60" name="Google Shape;60;p13"/>
          <p:cNvSpPr txBox="1"/>
          <p:nvPr>
            <p:ph idx="1" type="subTitle"/>
          </p:nvPr>
        </p:nvSpPr>
        <p:spPr>
          <a:xfrm>
            <a:off x="1858250" y="1793100"/>
            <a:ext cx="53364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Collaboration with </a:t>
            </a:r>
            <a:r>
              <a:rPr lang="fr">
                <a:solidFill>
                  <a:schemeClr val="dk1"/>
                </a:solidFill>
              </a:rPr>
              <a:t>Penney GILBERT</a:t>
            </a:r>
            <a:endParaRPr>
              <a:solidFill>
                <a:schemeClr val="dk1"/>
              </a:solidFill>
            </a:endParaRPr>
          </a:p>
          <a:p>
            <a:pPr indent="0" lvl="0" marL="0" rtl="0" algn="l">
              <a:spcBef>
                <a:spcPts val="0"/>
              </a:spcBef>
              <a:spcAft>
                <a:spcPts val="0"/>
              </a:spcAft>
              <a:buNone/>
            </a:pPr>
            <a:r>
              <a:t/>
            </a:r>
            <a:endParaRPr/>
          </a:p>
        </p:txBody>
      </p:sp>
      <p:sp>
        <p:nvSpPr>
          <p:cNvPr id="61" name="Google Shape;61;p13"/>
          <p:cNvSpPr txBox="1"/>
          <p:nvPr>
            <p:ph idx="1" type="subTitle"/>
          </p:nvPr>
        </p:nvSpPr>
        <p:spPr>
          <a:xfrm>
            <a:off x="688000" y="2443346"/>
            <a:ext cx="81186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dk1"/>
                </a:solidFill>
              </a:rPr>
              <a:t>Analysis </a:t>
            </a:r>
            <a:r>
              <a:rPr lang="fr">
                <a:solidFill>
                  <a:schemeClr val="dk1"/>
                </a:solidFill>
              </a:rPr>
              <a:t>: Legrand’s team :</a:t>
            </a:r>
            <a:endParaRPr/>
          </a:p>
          <a:p>
            <a:pPr indent="0" lvl="0" marL="0" rtl="0" algn="l">
              <a:lnSpc>
                <a:spcPct val="150000"/>
              </a:lnSpc>
              <a:spcBef>
                <a:spcPts val="0"/>
              </a:spcBef>
              <a:spcAft>
                <a:spcPts val="0"/>
              </a:spcAft>
              <a:buNone/>
            </a:pPr>
            <a:r>
              <a:t/>
            </a:r>
            <a:endParaRPr/>
          </a:p>
        </p:txBody>
      </p:sp>
      <p:sp>
        <p:nvSpPr>
          <p:cNvPr id="62" name="Google Shape;62;p13"/>
          <p:cNvSpPr txBox="1"/>
          <p:nvPr/>
        </p:nvSpPr>
        <p:spPr>
          <a:xfrm>
            <a:off x="3806225" y="2999200"/>
            <a:ext cx="4740300" cy="1285200"/>
          </a:xfrm>
          <a:prstGeom prst="rect">
            <a:avLst/>
          </a:prstGeom>
          <a:noFill/>
          <a:ln>
            <a:noFill/>
          </a:ln>
        </p:spPr>
        <p:txBody>
          <a:bodyPr anchorCtr="0" anchor="t" bIns="91425" lIns="91425" spcFirstLastPara="1" rIns="91425" wrap="square" tIns="91425">
            <a:spAutoFit/>
          </a:bodyPr>
          <a:lstStyle/>
          <a:p>
            <a:pPr indent="-311150" lvl="0" marL="1828800" rtl="0" algn="l">
              <a:lnSpc>
                <a:spcPct val="150000"/>
              </a:lnSpc>
              <a:spcBef>
                <a:spcPts val="0"/>
              </a:spcBef>
              <a:spcAft>
                <a:spcPts val="0"/>
              </a:spcAft>
              <a:buClr>
                <a:schemeClr val="dk1"/>
              </a:buClr>
              <a:buSzPts val="1300"/>
              <a:buFont typeface="Open Sans"/>
              <a:buChar char="●"/>
            </a:pPr>
            <a:r>
              <a:rPr b="1" lang="fr" sz="1300">
                <a:solidFill>
                  <a:schemeClr val="dk1"/>
                </a:solidFill>
                <a:latin typeface="Open Sans"/>
                <a:ea typeface="Open Sans"/>
                <a:cs typeface="Open Sans"/>
                <a:sym typeface="Open Sans"/>
              </a:rPr>
              <a:t>Dr. Fabien LE GRAND</a:t>
            </a:r>
            <a:endParaRPr b="1" sz="1300">
              <a:solidFill>
                <a:schemeClr val="dk1"/>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IE Johanna GALVIS-LACROUX</a:t>
            </a:r>
            <a:endParaRPr sz="1300">
              <a:solidFill>
                <a:schemeClr val="dk1"/>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IE William JARASSIER</a:t>
            </a:r>
            <a:endParaRPr sz="1300">
              <a:solidFill>
                <a:schemeClr val="dk1"/>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IE Pauline MOULLÉ</a:t>
            </a:r>
            <a:endParaRPr/>
          </a:p>
        </p:txBody>
      </p:sp>
      <p:sp>
        <p:nvSpPr>
          <p:cNvPr id="63" name="Google Shape;63;p13"/>
          <p:cNvSpPr txBox="1"/>
          <p:nvPr/>
        </p:nvSpPr>
        <p:spPr>
          <a:xfrm>
            <a:off x="0" y="3027250"/>
            <a:ext cx="4740300" cy="1215300"/>
          </a:xfrm>
          <a:prstGeom prst="rect">
            <a:avLst/>
          </a:prstGeom>
          <a:noFill/>
          <a:ln>
            <a:noFill/>
          </a:ln>
        </p:spPr>
        <p:txBody>
          <a:bodyPr anchorCtr="0" anchor="t" bIns="91425" lIns="91425" spcFirstLastPara="1" rIns="91425" wrap="square" tIns="91425">
            <a:spAutoFit/>
          </a:bodyPr>
          <a:lstStyle/>
          <a:p>
            <a:pPr indent="-311150" lvl="0" marL="1828800" rtl="0" algn="l">
              <a:lnSpc>
                <a:spcPct val="115000"/>
              </a:lnSpc>
              <a:spcBef>
                <a:spcPts val="1400"/>
              </a:spcBef>
              <a:spcAft>
                <a:spcPts val="0"/>
              </a:spcAft>
              <a:buClr>
                <a:schemeClr val="dk1"/>
              </a:buClr>
              <a:buSzPts val="1300"/>
              <a:buFont typeface="Open Sans"/>
              <a:buChar char="●"/>
            </a:pPr>
            <a:r>
              <a:rPr b="1" lang="fr" sz="1300">
                <a:solidFill>
                  <a:schemeClr val="dk1"/>
                </a:solidFill>
                <a:latin typeface="Open Sans"/>
                <a:ea typeface="Open Sans"/>
                <a:cs typeface="Open Sans"/>
                <a:sym typeface="Open Sans"/>
              </a:rPr>
              <a:t>Dr. Penney M. Gilbert</a:t>
            </a:r>
            <a:endParaRPr b="1" sz="1300">
              <a:solidFill>
                <a:srgbClr val="25355A"/>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PhD</a:t>
            </a:r>
            <a:r>
              <a:rPr lang="fr" sz="1300">
                <a:solidFill>
                  <a:schemeClr val="dk1"/>
                </a:solidFill>
                <a:latin typeface="Open Sans"/>
                <a:ea typeface="Open Sans"/>
                <a:cs typeface="Open Sans"/>
                <a:sym typeface="Open Sans"/>
              </a:rPr>
              <a:t> Erik JACQUES</a:t>
            </a:r>
            <a:endParaRPr sz="1300">
              <a:solidFill>
                <a:schemeClr val="dk1"/>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RA Nitya GULATI</a:t>
            </a:r>
            <a:endParaRPr sz="1300">
              <a:solidFill>
                <a:schemeClr val="dk1"/>
              </a:solidFill>
              <a:latin typeface="Open Sans"/>
              <a:ea typeface="Open Sans"/>
              <a:cs typeface="Open Sans"/>
              <a:sym typeface="Open Sans"/>
            </a:endParaRPr>
          </a:p>
          <a:p>
            <a:pPr indent="-311150" lvl="0" marL="1828800" rtl="0" algn="l">
              <a:lnSpc>
                <a:spcPct val="150000"/>
              </a:lnSpc>
              <a:spcBef>
                <a:spcPts val="0"/>
              </a:spcBef>
              <a:spcAft>
                <a:spcPts val="0"/>
              </a:spcAft>
              <a:buClr>
                <a:schemeClr val="dk1"/>
              </a:buClr>
              <a:buSzPts val="1300"/>
              <a:buFont typeface="Open Sans"/>
              <a:buChar char="●"/>
            </a:pPr>
            <a:r>
              <a:rPr lang="fr" sz="1300">
                <a:solidFill>
                  <a:schemeClr val="dk1"/>
                </a:solidFill>
                <a:latin typeface="Open Sans"/>
                <a:ea typeface="Open Sans"/>
                <a:cs typeface="Open Sans"/>
                <a:sym typeface="Open Sans"/>
              </a:rPr>
              <a:t>Trainee Saif RJAIBI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p:nvPr/>
        </p:nvSpPr>
        <p:spPr>
          <a:xfrm>
            <a:off x="4311600" y="25"/>
            <a:ext cx="4832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type="title"/>
          </p:nvPr>
        </p:nvSpPr>
        <p:spPr>
          <a:xfrm>
            <a:off x="311700" y="216000"/>
            <a:ext cx="264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600"/>
              <a:t>Collaboration :</a:t>
            </a:r>
            <a:endParaRPr sz="2600"/>
          </a:p>
          <a:p>
            <a:pPr indent="0" lvl="0" marL="0" rtl="0" algn="l">
              <a:spcBef>
                <a:spcPts val="0"/>
              </a:spcBef>
              <a:spcAft>
                <a:spcPts val="0"/>
              </a:spcAft>
              <a:buNone/>
            </a:pPr>
            <a:r>
              <a:t/>
            </a:r>
            <a:endParaRPr sz="2600"/>
          </a:p>
        </p:txBody>
      </p:sp>
      <p:sp>
        <p:nvSpPr>
          <p:cNvPr id="149" name="Google Shape;149;p22"/>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Objective:</a:t>
            </a:r>
            <a:endParaRPr/>
          </a:p>
          <a:p>
            <a:pPr indent="-317500" lvl="0" marL="457200" rtl="0" algn="l">
              <a:spcBef>
                <a:spcPts val="1600"/>
              </a:spcBef>
              <a:spcAft>
                <a:spcPts val="0"/>
              </a:spcAft>
              <a:buSzPts val="1400"/>
              <a:buChar char="-"/>
            </a:pPr>
            <a:r>
              <a:rPr lang="fr"/>
              <a:t>Discovery satellite cells modulators</a:t>
            </a:r>
            <a:endParaRPr/>
          </a:p>
          <a:p>
            <a:pPr indent="-317500" lvl="0" marL="457200" rtl="0" algn="l">
              <a:spcBef>
                <a:spcPts val="0"/>
              </a:spcBef>
              <a:spcAft>
                <a:spcPts val="0"/>
              </a:spcAft>
              <a:buSzPts val="1400"/>
              <a:buChar char="-"/>
            </a:pPr>
            <a:r>
              <a:rPr lang="fr"/>
              <a:t>Focus on</a:t>
            </a:r>
            <a:endParaRPr/>
          </a:p>
          <a:p>
            <a:pPr indent="-304800" lvl="1" marL="914400" rtl="0" algn="l">
              <a:spcBef>
                <a:spcPts val="0"/>
              </a:spcBef>
              <a:spcAft>
                <a:spcPts val="0"/>
              </a:spcAft>
              <a:buSzPts val="1200"/>
              <a:buChar char="-"/>
            </a:pPr>
            <a:r>
              <a:rPr lang="fr"/>
              <a:t>Boosting in self-renewal states</a:t>
            </a:r>
            <a:endParaRPr/>
          </a:p>
          <a:p>
            <a:pPr indent="-304800" lvl="1" marL="914400" rtl="0" algn="l">
              <a:spcBef>
                <a:spcPts val="0"/>
              </a:spcBef>
              <a:spcAft>
                <a:spcPts val="0"/>
              </a:spcAft>
              <a:buSzPts val="1200"/>
              <a:buChar char="-"/>
            </a:pPr>
            <a:r>
              <a:rPr lang="fr"/>
              <a:t>Boosting in quiescence states</a:t>
            </a:r>
            <a:endParaRPr/>
          </a:p>
          <a:p>
            <a:pPr indent="-317500" lvl="0" marL="457200" rtl="0" algn="l">
              <a:spcBef>
                <a:spcPts val="0"/>
              </a:spcBef>
              <a:spcAft>
                <a:spcPts val="0"/>
              </a:spcAft>
              <a:buSzPts val="1400"/>
              <a:buChar char="-"/>
            </a:pPr>
            <a:r>
              <a:rPr lang="fr"/>
              <a:t>Factors that we could 'add into' the system easily (ECM, GFs, cytokines, etc)</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fr"/>
              <a:t>Receptor doesn’t change much, and then suddenly a ligand becomes accessible</a:t>
            </a:r>
            <a:endParaRPr/>
          </a:p>
        </p:txBody>
      </p:sp>
      <p:sp>
        <p:nvSpPr>
          <p:cNvPr id="150" name="Google Shape;150;p22"/>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Analyse Data</a:t>
            </a:r>
            <a:endParaRPr/>
          </a:p>
          <a:p>
            <a:pPr indent="-317500" lvl="0" marL="457200" rtl="0" algn="l">
              <a:spcBef>
                <a:spcPts val="1600"/>
              </a:spcBef>
              <a:spcAft>
                <a:spcPts val="0"/>
              </a:spcAft>
              <a:buSzPts val="1400"/>
              <a:buChar char="-"/>
            </a:pPr>
            <a:r>
              <a:rPr lang="fr"/>
              <a:t>Focus on Young RNA-seq data</a:t>
            </a:r>
            <a:endParaRPr/>
          </a:p>
          <a:p>
            <a:pPr indent="-317500" lvl="0" marL="457200" rtl="0" algn="l">
              <a:spcBef>
                <a:spcPts val="0"/>
              </a:spcBef>
              <a:spcAft>
                <a:spcPts val="0"/>
              </a:spcAft>
              <a:buSzPts val="1400"/>
              <a:buChar char="-"/>
            </a:pPr>
            <a:r>
              <a:rPr lang="fr"/>
              <a:t>Explore Natmi result - Receptor-Ligand results</a:t>
            </a:r>
            <a:endParaRPr/>
          </a:p>
          <a:p>
            <a:pPr indent="-317500" lvl="0" marL="457200" rtl="0" algn="l">
              <a:spcBef>
                <a:spcPts val="0"/>
              </a:spcBef>
              <a:spcAft>
                <a:spcPts val="0"/>
              </a:spcAft>
              <a:buSzPts val="1400"/>
              <a:buChar char="-"/>
            </a:pPr>
            <a:r>
              <a:rPr lang="fr"/>
              <a:t>Focus on</a:t>
            </a:r>
            <a:endParaRPr/>
          </a:p>
          <a:p>
            <a:pPr indent="-304800" lvl="1" marL="914400" rtl="0" algn="l">
              <a:spcBef>
                <a:spcPts val="0"/>
              </a:spcBef>
              <a:spcAft>
                <a:spcPts val="0"/>
              </a:spcAft>
              <a:buSzPts val="1200"/>
              <a:buChar char="-"/>
            </a:pPr>
            <a:r>
              <a:rPr lang="fr"/>
              <a:t>Receptor expressed by satellite cells</a:t>
            </a:r>
            <a:endParaRPr/>
          </a:p>
          <a:p>
            <a:pPr indent="-304800" lvl="1" marL="914400" rtl="0" algn="l">
              <a:spcBef>
                <a:spcPts val="0"/>
              </a:spcBef>
              <a:spcAft>
                <a:spcPts val="0"/>
              </a:spcAft>
              <a:buSzPts val="1200"/>
              <a:buChar char="-"/>
            </a:pPr>
            <a:r>
              <a:rPr lang="fr"/>
              <a:t>Receptor expressed all days and replicats</a:t>
            </a:r>
            <a:endParaRPr/>
          </a:p>
          <a:p>
            <a:pPr indent="-304800" lvl="1" marL="914400" rtl="0" algn="l">
              <a:spcBef>
                <a:spcPts val="0"/>
              </a:spcBef>
              <a:spcAft>
                <a:spcPts val="0"/>
              </a:spcAft>
              <a:buSzPts val="1200"/>
              <a:buChar char="-"/>
            </a:pPr>
            <a:r>
              <a:rPr lang="fr"/>
              <a:t>Ligand expressed by all type cells	</a:t>
            </a:r>
            <a:endParaRPr/>
          </a:p>
          <a:p>
            <a:pPr indent="-317500" lvl="0" marL="457200" rtl="0" algn="l">
              <a:spcBef>
                <a:spcPts val="0"/>
              </a:spcBef>
              <a:spcAft>
                <a:spcPts val="0"/>
              </a:spcAft>
              <a:buSzPts val="1400"/>
              <a:buChar char="-"/>
            </a:pPr>
            <a:r>
              <a:rPr lang="fr"/>
              <a:t> Split analysis on two:</a:t>
            </a:r>
            <a:endParaRPr/>
          </a:p>
          <a:p>
            <a:pPr indent="-304800" lvl="1" marL="914400" rtl="0" algn="l">
              <a:spcBef>
                <a:spcPts val="0"/>
              </a:spcBef>
              <a:spcAft>
                <a:spcPts val="0"/>
              </a:spcAft>
              <a:buSzPts val="1200"/>
              <a:buChar char="-"/>
            </a:pPr>
            <a:r>
              <a:rPr lang="fr"/>
              <a:t>‘n’ for “boosting in self-renewal states” :</a:t>
            </a:r>
            <a:endParaRPr/>
          </a:p>
          <a:p>
            <a:pPr indent="-304800" lvl="2" marL="1371600" rtl="0" algn="l">
              <a:spcBef>
                <a:spcPts val="0"/>
              </a:spcBef>
              <a:spcAft>
                <a:spcPts val="0"/>
              </a:spcAft>
              <a:buSzPts val="1200"/>
              <a:buChar char="-"/>
            </a:pPr>
            <a:r>
              <a:rPr lang="fr"/>
              <a:t>Expression D0&lt; D2</a:t>
            </a:r>
            <a:endParaRPr/>
          </a:p>
          <a:p>
            <a:pPr indent="-304800" lvl="2" marL="1371600" rtl="0" algn="l">
              <a:spcBef>
                <a:spcPts val="0"/>
              </a:spcBef>
              <a:spcAft>
                <a:spcPts val="0"/>
              </a:spcAft>
              <a:buSzPts val="1200"/>
              <a:buChar char="-"/>
            </a:pPr>
            <a:r>
              <a:rPr lang="fr"/>
              <a:t>Expression D7&lt; D4</a:t>
            </a:r>
            <a:endParaRPr/>
          </a:p>
          <a:p>
            <a:pPr indent="-304800" lvl="1" marL="914400" rtl="0" algn="l">
              <a:spcBef>
                <a:spcPts val="0"/>
              </a:spcBef>
              <a:spcAft>
                <a:spcPts val="0"/>
              </a:spcAft>
              <a:buSzPts val="1200"/>
              <a:buChar char="-"/>
            </a:pPr>
            <a:r>
              <a:rPr lang="fr"/>
              <a:t>‘U’ for “boosting in quiescence states”</a:t>
            </a:r>
            <a:endParaRPr/>
          </a:p>
          <a:p>
            <a:pPr indent="-304800" lvl="2" marL="1371600" rtl="0" algn="l">
              <a:spcBef>
                <a:spcPts val="0"/>
              </a:spcBef>
              <a:spcAft>
                <a:spcPts val="0"/>
              </a:spcAft>
              <a:buSzPts val="1200"/>
              <a:buChar char="-"/>
            </a:pPr>
            <a:r>
              <a:rPr lang="fr"/>
              <a:t>Expression D0&gt; D2</a:t>
            </a:r>
            <a:endParaRPr/>
          </a:p>
          <a:p>
            <a:pPr indent="-304800" lvl="2" marL="1371600" rtl="0" algn="l">
              <a:spcBef>
                <a:spcPts val="0"/>
              </a:spcBef>
              <a:spcAft>
                <a:spcPts val="0"/>
              </a:spcAft>
              <a:buSzPts val="1200"/>
              <a:buChar char="-"/>
            </a:pPr>
            <a:r>
              <a:rPr lang="fr"/>
              <a:t>Expression D7&gt; D4</a:t>
            </a:r>
            <a:endParaRPr/>
          </a:p>
        </p:txBody>
      </p:sp>
      <p:sp>
        <p:nvSpPr>
          <p:cNvPr id="151" name="Google Shape;151;p22"/>
          <p:cNvSpPr txBox="1"/>
          <p:nvPr/>
        </p:nvSpPr>
        <p:spPr>
          <a:xfrm>
            <a:off x="469825" y="736300"/>
            <a:ext cx="3464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000">
                <a:solidFill>
                  <a:schemeClr val="dk1"/>
                </a:solidFill>
                <a:latin typeface="Old Standard TT"/>
                <a:ea typeface="Old Standard TT"/>
                <a:cs typeface="Old Standard TT"/>
                <a:sym typeface="Old Standard TT"/>
              </a:rPr>
              <a:t>Penney Gilbert team </a:t>
            </a:r>
            <a:endParaRPr b="1" sz="20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52" name="Google Shape;152;p22"/>
          <p:cNvSpPr txBox="1"/>
          <p:nvPr/>
        </p:nvSpPr>
        <p:spPr>
          <a:xfrm>
            <a:off x="4832400" y="368850"/>
            <a:ext cx="399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000">
                <a:solidFill>
                  <a:schemeClr val="dk1"/>
                </a:solidFill>
                <a:latin typeface="Old Standard TT"/>
                <a:ea typeface="Old Standard TT"/>
                <a:cs typeface="Old Standard TT"/>
                <a:sym typeface="Old Standard TT"/>
              </a:rPr>
              <a:t>Le Grand team - Bioinformatique point of view</a:t>
            </a:r>
            <a:endParaRPr b="1" sz="800">
              <a:latin typeface="Old Standard TT"/>
              <a:ea typeface="Old Standard TT"/>
              <a:cs typeface="Old Standard TT"/>
              <a:sym typeface="Old Standard TT"/>
            </a:endParaRPr>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59" name="Google Shape;159;p23"/>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Top 40 c</a:t>
            </a:r>
            <a:r>
              <a:rPr lang="fr"/>
              <a:t>andidates receptor-ligand</a:t>
            </a:r>
            <a:endParaRPr/>
          </a:p>
        </p:txBody>
      </p:sp>
      <p:sp>
        <p:nvSpPr>
          <p:cNvPr id="161" name="Google Shape;161;p23"/>
          <p:cNvSpPr txBox="1"/>
          <p:nvPr>
            <p:ph idx="1" type="body"/>
          </p:nvPr>
        </p:nvSpPr>
        <p:spPr>
          <a:xfrm>
            <a:off x="311700" y="889625"/>
            <a:ext cx="399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t>Boosting in quiescence states</a:t>
            </a:r>
            <a:endParaRPr b="1"/>
          </a:p>
          <a:p>
            <a:pPr indent="0" lvl="0" marL="0" rtl="0" algn="l">
              <a:spcBef>
                <a:spcPts val="1600"/>
              </a:spcBef>
              <a:spcAft>
                <a:spcPts val="1600"/>
              </a:spcAft>
              <a:buNone/>
            </a:pPr>
            <a:r>
              <a:t/>
            </a:r>
            <a:endParaRPr/>
          </a:p>
        </p:txBody>
      </p:sp>
      <p:pic>
        <p:nvPicPr>
          <p:cNvPr id="162" name="Google Shape;162;p23"/>
          <p:cNvPicPr preferRelativeResize="0"/>
          <p:nvPr/>
        </p:nvPicPr>
        <p:blipFill>
          <a:blip r:embed="rId3">
            <a:alphaModFix/>
          </a:blip>
          <a:stretch>
            <a:fillRect/>
          </a:stretch>
        </p:blipFill>
        <p:spPr>
          <a:xfrm>
            <a:off x="978133" y="1242650"/>
            <a:ext cx="7187741" cy="3900849"/>
          </a:xfrm>
          <a:prstGeom prst="rect">
            <a:avLst/>
          </a:prstGeom>
          <a:noFill/>
          <a:ln>
            <a:noFill/>
          </a:ln>
        </p:spPr>
      </p:pic>
      <p:pic>
        <p:nvPicPr>
          <p:cNvPr id="163" name="Google Shape;163;p23"/>
          <p:cNvPicPr preferRelativeResize="0"/>
          <p:nvPr/>
        </p:nvPicPr>
        <p:blipFill>
          <a:blip r:embed="rId4">
            <a:alphaModFix/>
          </a:blip>
          <a:stretch>
            <a:fillRect/>
          </a:stretch>
        </p:blipFill>
        <p:spPr>
          <a:xfrm>
            <a:off x="1012813" y="1227825"/>
            <a:ext cx="7118361" cy="3915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Candidates receptor-ligand</a:t>
            </a:r>
            <a:endParaRPr/>
          </a:p>
        </p:txBody>
      </p:sp>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71" name="Google Shape;171;p24"/>
          <p:cNvSpPr txBox="1"/>
          <p:nvPr>
            <p:ph idx="2" type="body"/>
          </p:nvPr>
        </p:nvSpPr>
        <p:spPr>
          <a:xfrm>
            <a:off x="267175" y="1111463"/>
            <a:ext cx="84234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Explore all interaction with ligand Dcn</a:t>
            </a:r>
            <a:endParaRPr/>
          </a:p>
          <a:p>
            <a:pPr indent="0" lvl="0" marL="0" rtl="0" algn="l">
              <a:spcBef>
                <a:spcPts val="1600"/>
              </a:spcBef>
              <a:spcAft>
                <a:spcPts val="1600"/>
              </a:spcAft>
              <a:buNone/>
            </a:pPr>
            <a:r>
              <a:t/>
            </a:r>
            <a:endParaRPr/>
          </a:p>
        </p:txBody>
      </p:sp>
      <p:sp>
        <p:nvSpPr>
          <p:cNvPr id="172" name="Google Shape;172;p24"/>
          <p:cNvSpPr txBox="1"/>
          <p:nvPr>
            <p:ph idx="1" type="body"/>
          </p:nvPr>
        </p:nvSpPr>
        <p:spPr>
          <a:xfrm>
            <a:off x="408900" y="829200"/>
            <a:ext cx="4423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Boosting in quiescent state:</a:t>
            </a:r>
            <a:r>
              <a:rPr b="1" lang="fr"/>
              <a:t> zoom couple Met_Dcn</a:t>
            </a:r>
            <a:endParaRPr b="1"/>
          </a:p>
          <a:p>
            <a:pPr indent="0" lvl="0" marL="0" rtl="0" algn="ctr">
              <a:spcBef>
                <a:spcPts val="1600"/>
              </a:spcBef>
              <a:spcAft>
                <a:spcPts val="1600"/>
              </a:spcAft>
              <a:buNone/>
            </a:pPr>
            <a:r>
              <a:t/>
            </a:r>
            <a:endParaRPr/>
          </a:p>
        </p:txBody>
      </p:sp>
      <p:pic>
        <p:nvPicPr>
          <p:cNvPr id="173" name="Google Shape;173;p24"/>
          <p:cNvPicPr preferRelativeResize="0"/>
          <p:nvPr/>
        </p:nvPicPr>
        <p:blipFill>
          <a:blip r:embed="rId3">
            <a:alphaModFix/>
          </a:blip>
          <a:stretch>
            <a:fillRect/>
          </a:stretch>
        </p:blipFill>
        <p:spPr>
          <a:xfrm>
            <a:off x="525600" y="1435226"/>
            <a:ext cx="7995599" cy="362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Candidates receptor-ligand</a:t>
            </a:r>
            <a:endParaRPr/>
          </a:p>
        </p:txBody>
      </p:sp>
      <p:sp>
        <p:nvSpPr>
          <p:cNvPr id="180" name="Google Shape;180;p25"/>
          <p:cNvSpPr txBox="1"/>
          <p:nvPr>
            <p:ph idx="1" type="body"/>
          </p:nvPr>
        </p:nvSpPr>
        <p:spPr>
          <a:xfrm>
            <a:off x="330450" y="1133750"/>
            <a:ext cx="81420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Explore all interaction with receptor Met</a:t>
            </a:r>
            <a:endParaRPr/>
          </a:p>
          <a:p>
            <a:pPr indent="0" lvl="0" marL="0" rtl="0" algn="ctr">
              <a:spcBef>
                <a:spcPts val="1600"/>
              </a:spcBef>
              <a:spcAft>
                <a:spcPts val="0"/>
              </a:spcAft>
              <a:buNone/>
            </a:pPr>
            <a:r>
              <a:t/>
            </a:r>
            <a:endParaRPr b="1"/>
          </a:p>
          <a:p>
            <a:pPr indent="0" lvl="0" marL="0" rtl="0" algn="l">
              <a:spcBef>
                <a:spcPts val="1600"/>
              </a:spcBef>
              <a:spcAft>
                <a:spcPts val="1600"/>
              </a:spcAft>
              <a:buNone/>
            </a:pPr>
            <a:r>
              <a:t/>
            </a:r>
            <a:endParaRPr b="1"/>
          </a:p>
        </p:txBody>
      </p:sp>
      <p:sp>
        <p:nvSpPr>
          <p:cNvPr id="181" name="Google Shape;18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82" name="Google Shape;182;p25"/>
          <p:cNvSpPr txBox="1"/>
          <p:nvPr>
            <p:ph idx="1" type="body"/>
          </p:nvPr>
        </p:nvSpPr>
        <p:spPr>
          <a:xfrm>
            <a:off x="408900" y="829200"/>
            <a:ext cx="4423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Boosting in quiescent state:</a:t>
            </a:r>
            <a:r>
              <a:rPr b="1" lang="fr"/>
              <a:t> zoom couple Met_Dcn</a:t>
            </a:r>
            <a:endParaRPr b="1"/>
          </a:p>
          <a:p>
            <a:pPr indent="0" lvl="0" marL="0" rtl="0" algn="ctr">
              <a:spcBef>
                <a:spcPts val="1600"/>
              </a:spcBef>
              <a:spcAft>
                <a:spcPts val="1600"/>
              </a:spcAft>
              <a:buNone/>
            </a:pPr>
            <a:r>
              <a:t/>
            </a:r>
            <a:endParaRPr/>
          </a:p>
        </p:txBody>
      </p:sp>
      <p:pic>
        <p:nvPicPr>
          <p:cNvPr id="183" name="Google Shape;183;p25"/>
          <p:cNvPicPr preferRelativeResize="0"/>
          <p:nvPr/>
        </p:nvPicPr>
        <p:blipFill>
          <a:blip r:embed="rId3">
            <a:alphaModFix/>
          </a:blip>
          <a:stretch>
            <a:fillRect/>
          </a:stretch>
        </p:blipFill>
        <p:spPr>
          <a:xfrm>
            <a:off x="574200" y="1521900"/>
            <a:ext cx="7995601" cy="3621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Top 40 candidates receptor-ligand</a:t>
            </a:r>
            <a:endParaRPr/>
          </a:p>
        </p:txBody>
      </p:sp>
      <p:sp>
        <p:nvSpPr>
          <p:cNvPr id="190" name="Google Shape;190;p26"/>
          <p:cNvSpPr txBox="1"/>
          <p:nvPr>
            <p:ph idx="1" type="body"/>
          </p:nvPr>
        </p:nvSpPr>
        <p:spPr>
          <a:xfrm>
            <a:off x="311700" y="889625"/>
            <a:ext cx="399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t>Boosting in self-renewal states</a:t>
            </a:r>
            <a:endParaRPr b="1"/>
          </a:p>
          <a:p>
            <a:pPr indent="0" lvl="0" marL="0" rtl="0" algn="l">
              <a:spcBef>
                <a:spcPts val="1600"/>
              </a:spcBef>
              <a:spcAft>
                <a:spcPts val="1600"/>
              </a:spcAft>
              <a:buNone/>
            </a:pPr>
            <a:r>
              <a:t/>
            </a:r>
            <a:endParaRPr/>
          </a:p>
        </p:txBody>
      </p:sp>
      <p:sp>
        <p:nvSpPr>
          <p:cNvPr id="191" name="Google Shape;19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92" name="Google Shape;192;p26"/>
          <p:cNvPicPr preferRelativeResize="0"/>
          <p:nvPr/>
        </p:nvPicPr>
        <p:blipFill rotWithShape="1">
          <a:blip r:embed="rId3">
            <a:alphaModFix/>
          </a:blip>
          <a:srcRect b="0" l="0" r="0" t="0"/>
          <a:stretch/>
        </p:blipFill>
        <p:spPr>
          <a:xfrm>
            <a:off x="978133" y="1242650"/>
            <a:ext cx="7187741" cy="390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Candidates receptor-ligand</a:t>
            </a:r>
            <a:endParaRPr/>
          </a:p>
        </p:txBody>
      </p:sp>
      <p:sp>
        <p:nvSpPr>
          <p:cNvPr id="199" name="Google Shape;19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00" name="Google Shape;200;p27"/>
          <p:cNvSpPr txBox="1"/>
          <p:nvPr>
            <p:ph idx="2" type="body"/>
          </p:nvPr>
        </p:nvSpPr>
        <p:spPr>
          <a:xfrm>
            <a:off x="311700" y="1178263"/>
            <a:ext cx="84234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Explore all interaction with migand Spp1</a:t>
            </a:r>
            <a:endParaRPr/>
          </a:p>
          <a:p>
            <a:pPr indent="0" lvl="0" marL="0" rtl="0" algn="l">
              <a:spcBef>
                <a:spcPts val="1600"/>
              </a:spcBef>
              <a:spcAft>
                <a:spcPts val="1600"/>
              </a:spcAft>
              <a:buNone/>
            </a:pPr>
            <a:r>
              <a:t/>
            </a:r>
            <a:endParaRPr/>
          </a:p>
        </p:txBody>
      </p:sp>
      <p:pic>
        <p:nvPicPr>
          <p:cNvPr id="201" name="Google Shape;201;p27"/>
          <p:cNvPicPr preferRelativeResize="0"/>
          <p:nvPr/>
        </p:nvPicPr>
        <p:blipFill rotWithShape="1">
          <a:blip r:embed="rId3">
            <a:alphaModFix/>
          </a:blip>
          <a:srcRect b="0" l="0" r="0" t="0"/>
          <a:stretch/>
        </p:blipFill>
        <p:spPr>
          <a:xfrm>
            <a:off x="511300" y="1498425"/>
            <a:ext cx="8024701" cy="3645075"/>
          </a:xfrm>
          <a:prstGeom prst="rect">
            <a:avLst/>
          </a:prstGeom>
          <a:noFill/>
          <a:ln>
            <a:noFill/>
          </a:ln>
        </p:spPr>
      </p:pic>
      <p:sp>
        <p:nvSpPr>
          <p:cNvPr id="202" name="Google Shape;202;p27"/>
          <p:cNvSpPr txBox="1"/>
          <p:nvPr>
            <p:ph idx="1" type="body"/>
          </p:nvPr>
        </p:nvSpPr>
        <p:spPr>
          <a:xfrm>
            <a:off x="408900" y="829200"/>
            <a:ext cx="4957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Boosting in self-renewal states :</a:t>
            </a:r>
            <a:r>
              <a:rPr b="1" lang="fr"/>
              <a:t> zoom couple Cd44_Spp1</a:t>
            </a:r>
            <a:endParaRPr b="1"/>
          </a:p>
          <a:p>
            <a:pPr indent="0" lvl="0" marL="0" rtl="0" algn="ctr">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Candidates receptor-ligand</a:t>
            </a:r>
            <a:endParaRPr/>
          </a:p>
        </p:txBody>
      </p:sp>
      <p:sp>
        <p:nvSpPr>
          <p:cNvPr id="209" name="Google Shape;209;p28"/>
          <p:cNvSpPr txBox="1"/>
          <p:nvPr>
            <p:ph idx="1" type="body"/>
          </p:nvPr>
        </p:nvSpPr>
        <p:spPr>
          <a:xfrm>
            <a:off x="371075" y="1222800"/>
            <a:ext cx="8142000" cy="33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t>Explore all interaction with receptor Cd44</a:t>
            </a:r>
            <a:endParaRPr/>
          </a:p>
          <a:p>
            <a:pPr indent="0" lvl="0" marL="0" rtl="0" algn="ctr">
              <a:spcBef>
                <a:spcPts val="1600"/>
              </a:spcBef>
              <a:spcAft>
                <a:spcPts val="0"/>
              </a:spcAft>
              <a:buNone/>
            </a:pPr>
            <a:r>
              <a:t/>
            </a:r>
            <a:endParaRPr b="1"/>
          </a:p>
          <a:p>
            <a:pPr indent="0" lvl="0" marL="0" rtl="0" algn="l">
              <a:spcBef>
                <a:spcPts val="1600"/>
              </a:spcBef>
              <a:spcAft>
                <a:spcPts val="1600"/>
              </a:spcAft>
              <a:buNone/>
            </a:pPr>
            <a:r>
              <a:t/>
            </a:r>
            <a:endParaRPr b="1"/>
          </a:p>
        </p:txBody>
      </p:sp>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11" name="Google Shape;211;p28"/>
          <p:cNvSpPr txBox="1"/>
          <p:nvPr>
            <p:ph idx="1" type="body"/>
          </p:nvPr>
        </p:nvSpPr>
        <p:spPr>
          <a:xfrm>
            <a:off x="408900" y="829200"/>
            <a:ext cx="49572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Boosting in self-renewal  states</a:t>
            </a:r>
            <a:r>
              <a:rPr lang="fr"/>
              <a:t> :</a:t>
            </a:r>
            <a:r>
              <a:rPr b="1" lang="fr"/>
              <a:t> zoom couple Cd44_Spp1</a:t>
            </a:r>
            <a:endParaRPr b="1"/>
          </a:p>
          <a:p>
            <a:pPr indent="0" lvl="0" marL="0" rtl="0" algn="ctr">
              <a:spcBef>
                <a:spcPts val="1600"/>
              </a:spcBef>
              <a:spcAft>
                <a:spcPts val="1600"/>
              </a:spcAft>
              <a:buNone/>
            </a:pPr>
            <a:r>
              <a:t/>
            </a:r>
            <a:endParaRPr/>
          </a:p>
        </p:txBody>
      </p:sp>
      <p:pic>
        <p:nvPicPr>
          <p:cNvPr id="212" name="Google Shape;212;p28"/>
          <p:cNvPicPr preferRelativeResize="0"/>
          <p:nvPr/>
        </p:nvPicPr>
        <p:blipFill rotWithShape="1">
          <a:blip r:embed="rId3">
            <a:alphaModFix/>
          </a:blip>
          <a:srcRect b="0" l="160" r="-160" t="0"/>
          <a:stretch/>
        </p:blipFill>
        <p:spPr>
          <a:xfrm>
            <a:off x="477675" y="1521525"/>
            <a:ext cx="7994776" cy="3621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6" name="Shape 216"/>
        <p:cNvGrpSpPr/>
        <p:nvPr/>
      </p:nvGrpSpPr>
      <p:grpSpPr>
        <a:xfrm>
          <a:off x="0" y="0"/>
          <a:ext cx="0" cy="0"/>
          <a:chOff x="0" y="0"/>
          <a:chExt cx="0" cy="0"/>
        </a:xfrm>
      </p:grpSpPr>
      <p:sp>
        <p:nvSpPr>
          <p:cNvPr id="217" name="Google Shape;21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solidFill>
                  <a:schemeClr val="accent1"/>
                </a:solidFill>
              </a:rPr>
              <a:t>‹#›</a:t>
            </a:fld>
            <a:endParaRPr>
              <a:solidFill>
                <a:schemeClr val="accent1"/>
              </a:solidFill>
            </a:endParaRPr>
          </a:p>
        </p:txBody>
      </p:sp>
      <p:sp>
        <p:nvSpPr>
          <p:cNvPr id="218" name="Google Shape;218;p29"/>
          <p:cNvSpPr txBox="1"/>
          <p:nvPr/>
        </p:nvSpPr>
        <p:spPr>
          <a:xfrm>
            <a:off x="773700" y="45592"/>
            <a:ext cx="7596600" cy="1700700"/>
          </a:xfrm>
          <a:prstGeom prst="rect">
            <a:avLst/>
          </a:prstGeom>
          <a:noFill/>
          <a:ln>
            <a:noFill/>
          </a:ln>
        </p:spPr>
        <p:txBody>
          <a:bodyPr anchorCtr="0" anchor="ctr" bIns="91425" lIns="91425" spcFirstLastPara="1" rIns="91425" wrap="square" tIns="91425">
            <a:normAutofit fontScale="92500"/>
          </a:bodyPr>
          <a:lstStyle/>
          <a:p>
            <a:pPr indent="0" lvl="0" marL="0" rtl="0" algn="ctr">
              <a:spcBef>
                <a:spcPts val="0"/>
              </a:spcBef>
              <a:spcAft>
                <a:spcPts val="0"/>
              </a:spcAft>
              <a:buNone/>
            </a:pPr>
            <a:r>
              <a:rPr lang="fr" sz="4200">
                <a:solidFill>
                  <a:srgbClr val="000000"/>
                </a:solidFill>
                <a:latin typeface="Economica"/>
                <a:ea typeface="Economica"/>
                <a:cs typeface="Economica"/>
                <a:sym typeface="Economica"/>
              </a:rPr>
              <a:t>RNA-seq analysis of 6 cell types in regeneration muscle tissue between young and old mice</a:t>
            </a:r>
            <a:endParaRPr sz="4200">
              <a:solidFill>
                <a:srgbClr val="000000"/>
              </a:solidFill>
              <a:latin typeface="Economica"/>
              <a:ea typeface="Economica"/>
              <a:cs typeface="Economica"/>
              <a:sym typeface="Economica"/>
            </a:endParaRPr>
          </a:p>
        </p:txBody>
      </p:sp>
      <p:pic>
        <p:nvPicPr>
          <p:cNvPr id="219" name="Google Shape;219;p29"/>
          <p:cNvPicPr preferRelativeResize="0"/>
          <p:nvPr/>
        </p:nvPicPr>
        <p:blipFill>
          <a:blip r:embed="rId3">
            <a:alphaModFix/>
          </a:blip>
          <a:stretch>
            <a:fillRect/>
          </a:stretch>
        </p:blipFill>
        <p:spPr>
          <a:xfrm>
            <a:off x="6579375" y="3677875"/>
            <a:ext cx="2314224" cy="1108899"/>
          </a:xfrm>
          <a:prstGeom prst="rect">
            <a:avLst/>
          </a:prstGeom>
          <a:noFill/>
          <a:ln>
            <a:noFill/>
          </a:ln>
        </p:spPr>
      </p:pic>
      <p:sp>
        <p:nvSpPr>
          <p:cNvPr id="220" name="Google Shape;220;p29"/>
          <p:cNvSpPr txBox="1"/>
          <p:nvPr/>
        </p:nvSpPr>
        <p:spPr>
          <a:xfrm>
            <a:off x="1845900" y="1815900"/>
            <a:ext cx="54522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300">
                <a:solidFill>
                  <a:srgbClr val="000000"/>
                </a:solidFill>
                <a:latin typeface="Open Sans"/>
                <a:ea typeface="Open Sans"/>
                <a:cs typeface="Open Sans"/>
                <a:sym typeface="Open Sans"/>
              </a:rPr>
              <a:t>Partenariat des équipes de</a:t>
            </a:r>
            <a:r>
              <a:rPr lang="fr" sz="1300">
                <a:latin typeface="Open Sans"/>
                <a:ea typeface="Open Sans"/>
                <a:cs typeface="Open Sans"/>
                <a:sym typeface="Open Sans"/>
              </a:rPr>
              <a:t>:	</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Dr. Fabien LE GRAND </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Dr. Bénédicte CHAZAUD</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Dr. Jérôme FEIGE</a:t>
            </a:r>
            <a:endParaRPr sz="1300">
              <a:latin typeface="Open Sans"/>
              <a:ea typeface="Open Sans"/>
              <a:cs typeface="Open Sans"/>
              <a:sym typeface="Open Sans"/>
            </a:endParaRPr>
          </a:p>
          <a:p>
            <a:pPr indent="0" lvl="0" marL="0" rtl="0" algn="l">
              <a:lnSpc>
                <a:spcPct val="150000"/>
              </a:lnSpc>
              <a:spcBef>
                <a:spcPts val="0"/>
              </a:spcBef>
              <a:spcAft>
                <a:spcPts val="0"/>
              </a:spcAft>
              <a:buNone/>
            </a:pPr>
            <a:r>
              <a:rPr lang="fr" sz="1300">
                <a:latin typeface="Open Sans"/>
                <a:ea typeface="Open Sans"/>
                <a:cs typeface="Open Sans"/>
                <a:sym typeface="Open Sans"/>
              </a:rPr>
              <a:t>Contributeurs Principaux:</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solidFill>
                  <a:srgbClr val="000000"/>
                </a:solidFill>
                <a:latin typeface="Open Sans"/>
                <a:ea typeface="Open Sans"/>
                <a:cs typeface="Open Sans"/>
                <a:sym typeface="Open Sans"/>
              </a:rPr>
              <a:t>PhD Hoang DIEU-HUONG	</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IE Johanna GALVIS-LACROUX</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IE William JARASSIER</a:t>
            </a:r>
            <a:endParaRPr sz="1300">
              <a:latin typeface="Open Sans"/>
              <a:ea typeface="Open Sans"/>
              <a:cs typeface="Open Sans"/>
              <a:sym typeface="Open Sans"/>
            </a:endParaRPr>
          </a:p>
          <a:p>
            <a:pPr indent="-311150" lvl="0" marL="1828800" rtl="0" algn="l">
              <a:lnSpc>
                <a:spcPct val="150000"/>
              </a:lnSpc>
              <a:spcBef>
                <a:spcPts val="0"/>
              </a:spcBef>
              <a:spcAft>
                <a:spcPts val="0"/>
              </a:spcAft>
              <a:buSzPts val="1300"/>
              <a:buFont typeface="Open Sans"/>
              <a:buChar char="●"/>
            </a:pPr>
            <a:r>
              <a:rPr lang="fr" sz="1300">
                <a:latin typeface="Open Sans"/>
                <a:ea typeface="Open Sans"/>
                <a:cs typeface="Open Sans"/>
                <a:sym typeface="Open Sans"/>
              </a:rPr>
              <a:t>IE Pauline MOULLÉ</a:t>
            </a:r>
            <a:endParaRPr sz="13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400"/>
              <a:t>Objective analysis - experimental design</a:t>
            </a:r>
            <a:endParaRPr sz="2400"/>
          </a:p>
        </p:txBody>
      </p:sp>
      <p:sp>
        <p:nvSpPr>
          <p:cNvPr id="227" name="Google Shape;227;p30"/>
          <p:cNvSpPr txBox="1"/>
          <p:nvPr>
            <p:ph idx="1" type="body"/>
          </p:nvPr>
        </p:nvSpPr>
        <p:spPr>
          <a:xfrm>
            <a:off x="69800" y="9945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Found difference </a:t>
            </a:r>
            <a:r>
              <a:rPr lang="fr" sz="1400"/>
              <a:t>between</a:t>
            </a:r>
            <a:r>
              <a:rPr lang="fr" sz="1400"/>
              <a:t> expression Old and Young mice in regeneration muscle tissue.</a:t>
            </a:r>
            <a:endParaRPr sz="1400"/>
          </a:p>
        </p:txBody>
      </p:sp>
      <p:pic>
        <p:nvPicPr>
          <p:cNvPr id="228" name="Google Shape;228;p30"/>
          <p:cNvPicPr preferRelativeResize="0"/>
          <p:nvPr/>
        </p:nvPicPr>
        <p:blipFill>
          <a:blip r:embed="rId3">
            <a:alphaModFix/>
          </a:blip>
          <a:stretch>
            <a:fillRect/>
          </a:stretch>
        </p:blipFill>
        <p:spPr>
          <a:xfrm>
            <a:off x="573875" y="1628800"/>
            <a:ext cx="4454600" cy="3310050"/>
          </a:xfrm>
          <a:prstGeom prst="rect">
            <a:avLst/>
          </a:prstGeom>
          <a:noFill/>
          <a:ln>
            <a:noFill/>
          </a:ln>
        </p:spPr>
      </p:pic>
      <p:graphicFrame>
        <p:nvGraphicFramePr>
          <p:cNvPr id="229" name="Google Shape;229;p30"/>
          <p:cNvGraphicFramePr/>
          <p:nvPr/>
        </p:nvGraphicFramePr>
        <p:xfrm>
          <a:off x="5490850" y="1900300"/>
          <a:ext cx="3000000" cy="3000000"/>
        </p:xfrm>
        <a:graphic>
          <a:graphicData uri="http://schemas.openxmlformats.org/drawingml/2006/table">
            <a:tbl>
              <a:tblPr>
                <a:noFill/>
                <a:tableStyleId>{34EB2CAF-2F48-4E8E-A473-C8CB0B91BFBE}</a:tableStyleId>
              </a:tblPr>
              <a:tblGrid>
                <a:gridCol w="976875"/>
                <a:gridCol w="562925"/>
                <a:gridCol w="562925"/>
                <a:gridCol w="562925"/>
                <a:gridCol w="562925"/>
              </a:tblGrid>
              <a:tr h="518125">
                <a:tc>
                  <a:txBody>
                    <a:bodyPr/>
                    <a:lstStyle/>
                    <a:p>
                      <a:pPr indent="0" lvl="0" marL="0" rtl="0" algn="l">
                        <a:spcBef>
                          <a:spcPts val="0"/>
                        </a:spcBef>
                        <a:spcAft>
                          <a:spcPts val="0"/>
                        </a:spcAft>
                        <a:buNone/>
                      </a:pPr>
                      <a:r>
                        <a:rPr lang="fr" sz="1100">
                          <a:latin typeface="Open Sans"/>
                          <a:ea typeface="Open Sans"/>
                          <a:cs typeface="Open Sans"/>
                          <a:sym typeface="Open Sans"/>
                        </a:rPr>
                        <a:t>Cell sequenced</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D0</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D2</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D4</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D7</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ECs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FAPs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Mac-M1</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5E00"/>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5E00"/>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4775">
                <a:tc>
                  <a:txBody>
                    <a:bodyPr/>
                    <a:lstStyle/>
                    <a:p>
                      <a:pPr indent="0" lvl="0" marL="0" rtl="0" algn="l">
                        <a:spcBef>
                          <a:spcPts val="0"/>
                        </a:spcBef>
                        <a:spcAft>
                          <a:spcPts val="0"/>
                        </a:spcAft>
                        <a:buNone/>
                      </a:pPr>
                      <a:r>
                        <a:rPr lang="fr" sz="1100">
                          <a:latin typeface="Open Sans"/>
                          <a:ea typeface="Open Sans"/>
                          <a:cs typeface="Open Sans"/>
                          <a:sym typeface="Open Sans"/>
                        </a:rPr>
                        <a:t>Mac-M2</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r>
              <a:tr h="330400">
                <a:tc>
                  <a:txBody>
                    <a:bodyPr/>
                    <a:lstStyle/>
                    <a:p>
                      <a:pPr indent="0" lvl="0" marL="0" rtl="0" algn="l">
                        <a:spcBef>
                          <a:spcPts val="0"/>
                        </a:spcBef>
                        <a:spcAft>
                          <a:spcPts val="0"/>
                        </a:spcAft>
                        <a:buNone/>
                      </a:pPr>
                      <a:r>
                        <a:rPr lang="fr" sz="1100">
                          <a:latin typeface="Open Sans"/>
                          <a:ea typeface="Open Sans"/>
                          <a:cs typeface="Open Sans"/>
                          <a:sym typeface="Open Sans"/>
                        </a:rPr>
                        <a:t>Neutrophils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E73"/>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MuSc</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r>
            </a:tbl>
          </a:graphicData>
        </a:graphic>
      </p:graphicFrame>
      <p:sp>
        <p:nvSpPr>
          <p:cNvPr id="230" name="Google Shape;2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p:nvPr/>
        </p:nvSpPr>
        <p:spPr>
          <a:xfrm>
            <a:off x="1764050" y="2270975"/>
            <a:ext cx="2473800" cy="230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995575" y="2358325"/>
            <a:ext cx="2473800" cy="2304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2917700" y="972625"/>
            <a:ext cx="2473800" cy="2304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Steps of analyse</a:t>
            </a:r>
            <a:endParaRPr/>
          </a:p>
        </p:txBody>
      </p:sp>
      <p:sp>
        <p:nvSpPr>
          <p:cNvPr id="240" name="Google Shape;24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41" name="Google Shape;241;p31"/>
          <p:cNvSpPr/>
          <p:nvPr/>
        </p:nvSpPr>
        <p:spPr>
          <a:xfrm>
            <a:off x="3319400" y="1796775"/>
            <a:ext cx="1670400" cy="51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Differential Expressed Genes</a:t>
            </a:r>
            <a:endParaRPr/>
          </a:p>
        </p:txBody>
      </p:sp>
      <p:sp>
        <p:nvSpPr>
          <p:cNvPr id="242" name="Google Shape;242;p31"/>
          <p:cNvSpPr/>
          <p:nvPr/>
        </p:nvSpPr>
        <p:spPr>
          <a:xfrm>
            <a:off x="1987850" y="3248225"/>
            <a:ext cx="1728600" cy="46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Open Sans"/>
                <a:ea typeface="Open Sans"/>
                <a:cs typeface="Open Sans"/>
                <a:sym typeface="Open Sans"/>
              </a:rPr>
              <a:t>Gene Set Enrichment Analysis</a:t>
            </a:r>
            <a:endParaRPr/>
          </a:p>
        </p:txBody>
      </p:sp>
      <p:sp>
        <p:nvSpPr>
          <p:cNvPr id="243" name="Google Shape;243;p31"/>
          <p:cNvSpPr/>
          <p:nvPr/>
        </p:nvSpPr>
        <p:spPr>
          <a:xfrm>
            <a:off x="4409775" y="3277525"/>
            <a:ext cx="1761000" cy="466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Open Sans"/>
                <a:ea typeface="Open Sans"/>
                <a:cs typeface="Open Sans"/>
                <a:sym typeface="Open Sans"/>
              </a:rPr>
              <a:t>Receptors </a:t>
            </a:r>
            <a:r>
              <a:rPr lang="fr">
                <a:solidFill>
                  <a:schemeClr val="dk1"/>
                </a:solidFill>
                <a:latin typeface="Open Sans"/>
                <a:ea typeface="Open Sans"/>
                <a:cs typeface="Open Sans"/>
                <a:sym typeface="Open Sans"/>
              </a:rPr>
              <a:t>Ligands </a:t>
            </a:r>
            <a:r>
              <a:rPr lang="fr">
                <a:solidFill>
                  <a:schemeClr val="dk1"/>
                </a:solidFill>
                <a:latin typeface="Open Sans"/>
                <a:ea typeface="Open Sans"/>
                <a:cs typeface="Open Sans"/>
                <a:sym typeface="Open Sans"/>
              </a:rPr>
              <a:t>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11700" y="216000"/>
            <a:ext cx="45408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400"/>
              <a:t>Penney GILBERT project</a:t>
            </a:r>
            <a:endParaRPr sz="2400"/>
          </a:p>
          <a:p>
            <a:pPr indent="0" lvl="0" marL="0" rtl="0" algn="l">
              <a:spcBef>
                <a:spcPts val="0"/>
              </a:spcBef>
              <a:spcAft>
                <a:spcPts val="0"/>
              </a:spcAft>
              <a:buNone/>
            </a:pPr>
            <a:r>
              <a:t/>
            </a:r>
            <a:endParaRPr/>
          </a:p>
        </p:txBody>
      </p:sp>
      <p:sp>
        <p:nvSpPr>
          <p:cNvPr id="70" name="Google Shape;70;p14"/>
          <p:cNvSpPr txBox="1"/>
          <p:nvPr>
            <p:ph idx="1" type="body"/>
          </p:nvPr>
        </p:nvSpPr>
        <p:spPr>
          <a:xfrm>
            <a:off x="311700" y="120665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Construct miniaturized versions of human skeletal muscle tissue in a dish for:</a:t>
            </a:r>
            <a:endParaRPr/>
          </a:p>
          <a:p>
            <a:pPr indent="-361950" lvl="0" marL="457200" rtl="0" algn="l">
              <a:spcBef>
                <a:spcPts val="1600"/>
              </a:spcBef>
              <a:spcAft>
                <a:spcPts val="0"/>
              </a:spcAft>
              <a:buSzPts val="2100"/>
              <a:buChar char="-"/>
            </a:pPr>
            <a:r>
              <a:rPr lang="fr" sz="1400"/>
              <a:t>Drug discovery effort</a:t>
            </a:r>
            <a:endParaRPr sz="1400"/>
          </a:p>
          <a:p>
            <a:pPr indent="-361950" lvl="0" marL="457200" rtl="0" algn="l">
              <a:spcBef>
                <a:spcPts val="0"/>
              </a:spcBef>
              <a:spcAft>
                <a:spcPts val="0"/>
              </a:spcAft>
              <a:buSzPts val="2100"/>
              <a:buChar char="-"/>
            </a:pPr>
            <a:r>
              <a:rPr lang="fr" sz="1400"/>
              <a:t>Fundamental studies</a:t>
            </a:r>
            <a:endParaRPr sz="1400"/>
          </a:p>
          <a:p>
            <a:pPr indent="-317500" lvl="1" marL="914400" rtl="0" algn="l">
              <a:spcBef>
                <a:spcPts val="0"/>
              </a:spcBef>
              <a:spcAft>
                <a:spcPts val="0"/>
              </a:spcAft>
              <a:buSzPts val="1400"/>
              <a:buChar char="-"/>
            </a:pPr>
            <a:r>
              <a:rPr lang="fr"/>
              <a:t>muscle stem cell mediated repair</a:t>
            </a:r>
            <a:endParaRPr/>
          </a:p>
          <a:p>
            <a:pPr indent="-317500" lvl="1" marL="914400" rtl="0" algn="l">
              <a:spcBef>
                <a:spcPts val="0"/>
              </a:spcBef>
              <a:spcAft>
                <a:spcPts val="0"/>
              </a:spcAft>
              <a:buSzPts val="1400"/>
              <a:buChar char="-"/>
            </a:pPr>
            <a:r>
              <a:rPr lang="fr"/>
              <a:t>Duchenne muscular dystrophy</a:t>
            </a:r>
            <a:endParaRPr/>
          </a:p>
          <a:p>
            <a:pPr indent="-317500" lvl="1" marL="914400" rtl="0" algn="l">
              <a:spcBef>
                <a:spcPts val="0"/>
              </a:spcBef>
              <a:spcAft>
                <a:spcPts val="0"/>
              </a:spcAft>
              <a:buSzPts val="1400"/>
              <a:buChar char="-"/>
            </a:pPr>
            <a:r>
              <a:rPr lang="fr"/>
              <a:t>exercise …</a:t>
            </a:r>
            <a:endParaRPr/>
          </a:p>
          <a:p>
            <a:pPr indent="0" lvl="0" marL="0" rtl="0" algn="l">
              <a:spcBef>
                <a:spcPts val="1600"/>
              </a:spcBef>
              <a:spcAft>
                <a:spcPts val="0"/>
              </a:spcAft>
              <a:buNone/>
            </a:pPr>
            <a:r>
              <a:rPr lang="fr"/>
              <a:t>Objective collaboration:</a:t>
            </a:r>
            <a:endParaRPr/>
          </a:p>
          <a:p>
            <a:pPr indent="-317500" lvl="0" marL="457200" rtl="0" algn="l">
              <a:spcBef>
                <a:spcPts val="1600"/>
              </a:spcBef>
              <a:spcAft>
                <a:spcPts val="0"/>
              </a:spcAft>
              <a:buSzPts val="1400"/>
              <a:buChar char="❖"/>
            </a:pPr>
            <a:r>
              <a:rPr lang="fr" sz="1400"/>
              <a:t>Test the power of an in silico --&gt; in vitro pipeline for discovery of satellite cell modulators</a:t>
            </a:r>
            <a:r>
              <a:rPr lang="fr"/>
              <a:t> </a:t>
            </a:r>
            <a:endParaRPr sz="1400"/>
          </a:p>
          <a:p>
            <a:pPr indent="0" lvl="0" marL="457200" rtl="0" algn="l">
              <a:spcBef>
                <a:spcPts val="1600"/>
              </a:spcBef>
              <a:spcAft>
                <a:spcPts val="1600"/>
              </a:spcAft>
              <a:buNone/>
            </a:pPr>
            <a:r>
              <a:t/>
            </a:r>
            <a:endParaRPr sz="1400"/>
          </a:p>
        </p:txBody>
      </p:sp>
      <p:pic>
        <p:nvPicPr>
          <p:cNvPr id="71" name="Google Shape;71;p14"/>
          <p:cNvPicPr preferRelativeResize="0"/>
          <p:nvPr/>
        </p:nvPicPr>
        <p:blipFill>
          <a:blip r:embed="rId3">
            <a:alphaModFix/>
          </a:blip>
          <a:stretch>
            <a:fillRect/>
          </a:stretch>
        </p:blipFill>
        <p:spPr>
          <a:xfrm>
            <a:off x="5703950" y="1855775"/>
            <a:ext cx="2574450" cy="1059450"/>
          </a:xfrm>
          <a:prstGeom prst="rect">
            <a:avLst/>
          </a:prstGeom>
          <a:noFill/>
          <a:ln>
            <a:noFill/>
          </a:ln>
        </p:spPr>
      </p:pic>
      <p:sp>
        <p:nvSpPr>
          <p:cNvPr id="72" name="Google Shape;72;p14"/>
          <p:cNvSpPr txBox="1"/>
          <p:nvPr/>
        </p:nvSpPr>
        <p:spPr>
          <a:xfrm>
            <a:off x="5329325" y="2957300"/>
            <a:ext cx="33237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800">
                <a:latin typeface="Old Standard TT"/>
                <a:ea typeface="Old Standard TT"/>
                <a:cs typeface="Old Standard TT"/>
                <a:sym typeface="Old Standard TT"/>
              </a:rPr>
              <a:t>Louise A. Moyle, Erik Jacques, Penney M. Gilbert, Engineering the next generation of human skeletal muscle models: From cellular complexity to disease modeling, Current Opinion in Biomedical Engineering</a:t>
            </a:r>
            <a:endParaRPr sz="800">
              <a:latin typeface="Old Standard TT"/>
              <a:ea typeface="Old Standard TT"/>
              <a:cs typeface="Old Standard TT"/>
              <a:sym typeface="Old Standard TT"/>
            </a:endParaRPr>
          </a:p>
        </p:txBody>
      </p:sp>
      <p:sp>
        <p:nvSpPr>
          <p:cNvPr id="73" name="Google Shape;73;p14"/>
          <p:cNvSpPr txBox="1"/>
          <p:nvPr/>
        </p:nvSpPr>
        <p:spPr>
          <a:xfrm>
            <a:off x="427750" y="3744550"/>
            <a:ext cx="5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2917700" y="972625"/>
            <a:ext cx="2473800" cy="2304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Steps of analyse</a:t>
            </a:r>
            <a:endParaRPr/>
          </a:p>
        </p:txBody>
      </p:sp>
      <p:sp>
        <p:nvSpPr>
          <p:cNvPr id="251" name="Google Shape;25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52" name="Google Shape;252;p32"/>
          <p:cNvSpPr/>
          <p:nvPr/>
        </p:nvSpPr>
        <p:spPr>
          <a:xfrm>
            <a:off x="3319400" y="1796775"/>
            <a:ext cx="1670400" cy="51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Differential Expressed Genes</a:t>
            </a:r>
            <a:endParaRPr/>
          </a:p>
        </p:txBody>
      </p:sp>
      <p:sp>
        <p:nvSpPr>
          <p:cNvPr id="253" name="Google Shape;253;p32"/>
          <p:cNvSpPr txBox="1"/>
          <p:nvPr>
            <p:ph type="title"/>
          </p:nvPr>
        </p:nvSpPr>
        <p:spPr>
          <a:xfrm>
            <a:off x="2574775" y="1073100"/>
            <a:ext cx="433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a:t>
            </a:r>
            <a:endParaRPr/>
          </a:p>
        </p:txBody>
      </p:sp>
      <p:sp>
        <p:nvSpPr>
          <p:cNvPr id="254" name="Google Shape;254;p32"/>
          <p:cNvSpPr txBox="1"/>
          <p:nvPr/>
        </p:nvSpPr>
        <p:spPr>
          <a:xfrm>
            <a:off x="564800" y="3420525"/>
            <a:ext cx="7179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On gene with on less 3 samples with raw count &gt;= 5 (2 460 gene remove)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DEG Old-Young for each 18 conditions TypeCell.DayPostInjury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25% (5902) genes are padj&lt;0.05 on less one condition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 Differential Expressed Genes</a:t>
            </a:r>
            <a:endParaRPr/>
          </a:p>
        </p:txBody>
      </p:sp>
      <p:sp>
        <p:nvSpPr>
          <p:cNvPr id="261" name="Google Shape;26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id="262" name="Google Shape;262;p33"/>
          <p:cNvGraphicFramePr/>
          <p:nvPr/>
        </p:nvGraphicFramePr>
        <p:xfrm>
          <a:off x="6291075" y="2245850"/>
          <a:ext cx="3000000" cy="3000000"/>
        </p:xfrm>
        <a:graphic>
          <a:graphicData uri="http://schemas.openxmlformats.org/drawingml/2006/table">
            <a:tbl>
              <a:tblPr>
                <a:noFill/>
                <a:tableStyleId>{7A58DC44-C134-4752-8DA4-E8449B42F151}</a:tableStyleId>
              </a:tblPr>
              <a:tblGrid>
                <a:gridCol w="446325"/>
                <a:gridCol w="382850"/>
                <a:gridCol w="392225"/>
                <a:gridCol w="392225"/>
                <a:gridCol w="392225"/>
                <a:gridCol w="392225"/>
                <a:gridCol w="392225"/>
              </a:tblGrid>
              <a:tr h="361325">
                <a:tc>
                  <a:txBody>
                    <a:bodyPr/>
                    <a:lstStyle/>
                    <a:p>
                      <a:pPr indent="0" lvl="0" marL="0" rtl="0" algn="l">
                        <a:lnSpc>
                          <a:spcPct val="115000"/>
                        </a:lnSpc>
                        <a:spcBef>
                          <a:spcPts val="0"/>
                        </a:spcBef>
                        <a:spcAft>
                          <a:spcPts val="0"/>
                        </a:spcAft>
                        <a:buNone/>
                      </a:pPr>
                      <a:r>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ECs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FAPs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b="1" lang="fr" sz="800"/>
                        <a:t>sCs</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M1</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M2</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Neutro</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r>
              <a:tr h="314600">
                <a:tc>
                  <a:txBody>
                    <a:bodyPr/>
                    <a:lstStyle/>
                    <a:p>
                      <a:pPr indent="0" lvl="0" marL="0" rtl="0" algn="l">
                        <a:lnSpc>
                          <a:spcPct val="115000"/>
                        </a:lnSpc>
                        <a:spcBef>
                          <a:spcPts val="0"/>
                        </a:spcBef>
                        <a:spcAft>
                          <a:spcPts val="0"/>
                        </a:spcAft>
                        <a:buNone/>
                      </a:pPr>
                      <a:r>
                        <a:rPr lang="fr" sz="800"/>
                        <a:t>D0</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1.6</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solidFill>
                            <a:srgbClr val="F0E442"/>
                          </a:solidFill>
                        </a:rPr>
                        <a:t>8.7</a:t>
                      </a:r>
                      <a:endParaRPr b="1" sz="800">
                        <a:solidFill>
                          <a:srgbClr val="F0E44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8.1</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225">
                <a:tc>
                  <a:txBody>
                    <a:bodyPr/>
                    <a:lstStyle/>
                    <a:p>
                      <a:pPr indent="0" lvl="0" marL="0" rtl="0" algn="l">
                        <a:lnSpc>
                          <a:spcPct val="115000"/>
                        </a:lnSpc>
                        <a:spcBef>
                          <a:spcPts val="0"/>
                        </a:spcBef>
                        <a:spcAft>
                          <a:spcPts val="0"/>
                        </a:spcAft>
                        <a:buNone/>
                      </a:pPr>
                      <a:r>
                        <a:rPr b="1" lang="fr" sz="800"/>
                        <a:t>D2</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1.0</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4.0</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solidFill>
                            <a:srgbClr val="56B4E9"/>
                          </a:solidFill>
                        </a:rPr>
                        <a:t>32.3</a:t>
                      </a:r>
                      <a:endParaRPr b="1" sz="800">
                        <a:solidFill>
                          <a:srgbClr val="56B4E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solidFill>
                            <a:srgbClr val="D55E00"/>
                          </a:solidFill>
                        </a:rPr>
                        <a:t>0.5</a:t>
                      </a:r>
                      <a:endParaRPr sz="800">
                        <a:solidFill>
                          <a:srgbClr val="D55E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solidFill>
                            <a:srgbClr val="CC79A7"/>
                          </a:solidFill>
                        </a:rPr>
                        <a:t>1.6</a:t>
                      </a:r>
                      <a:endParaRPr sz="800">
                        <a:solidFill>
                          <a:srgbClr val="CC79A7"/>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solidFill>
                            <a:srgbClr val="009E73"/>
                          </a:solidFill>
                        </a:rPr>
                        <a:t>5.3</a:t>
                      </a:r>
                      <a:endParaRPr sz="800">
                        <a:solidFill>
                          <a:srgbClr val="009E73"/>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600">
                <a:tc>
                  <a:txBody>
                    <a:bodyPr/>
                    <a:lstStyle/>
                    <a:p>
                      <a:pPr indent="0" lvl="0" marL="0" rtl="0" algn="l">
                        <a:lnSpc>
                          <a:spcPct val="115000"/>
                        </a:lnSpc>
                        <a:spcBef>
                          <a:spcPts val="0"/>
                        </a:spcBef>
                        <a:spcAft>
                          <a:spcPts val="0"/>
                        </a:spcAft>
                        <a:buNone/>
                      </a:pPr>
                      <a:r>
                        <a:rPr lang="fr" sz="800"/>
                        <a:t>D4</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4.7</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6.6</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23.4</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0.3</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0.6</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600">
                <a:tc>
                  <a:txBody>
                    <a:bodyPr/>
                    <a:lstStyle/>
                    <a:p>
                      <a:pPr indent="0" lvl="0" marL="0" rtl="0" algn="l">
                        <a:lnSpc>
                          <a:spcPct val="115000"/>
                        </a:lnSpc>
                        <a:spcBef>
                          <a:spcPts val="0"/>
                        </a:spcBef>
                        <a:spcAft>
                          <a:spcPts val="0"/>
                        </a:spcAft>
                        <a:buNone/>
                      </a:pPr>
                      <a:r>
                        <a:rPr lang="fr" sz="800"/>
                        <a:t>D7</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b="1" lang="fr" sz="800">
                          <a:solidFill>
                            <a:srgbClr val="0072B2"/>
                          </a:solidFill>
                        </a:rPr>
                        <a:t>10.4</a:t>
                      </a:r>
                      <a:endParaRPr b="1" sz="800">
                        <a:solidFill>
                          <a:srgbClr val="0072B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7.0</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10.1</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2.4</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NA</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63" name="Google Shape;263;p33"/>
          <p:cNvPicPr preferRelativeResize="0"/>
          <p:nvPr/>
        </p:nvPicPr>
        <p:blipFill>
          <a:blip r:embed="rId3">
            <a:alphaModFix/>
          </a:blip>
          <a:stretch>
            <a:fillRect/>
          </a:stretch>
        </p:blipFill>
        <p:spPr>
          <a:xfrm>
            <a:off x="244725" y="837275"/>
            <a:ext cx="5911148" cy="4138958"/>
          </a:xfrm>
          <a:prstGeom prst="rect">
            <a:avLst/>
          </a:prstGeom>
          <a:noFill/>
          <a:ln>
            <a:noFill/>
          </a:ln>
        </p:spPr>
      </p:pic>
      <p:sp>
        <p:nvSpPr>
          <p:cNvPr id="264" name="Google Shape;264;p33"/>
          <p:cNvSpPr txBox="1"/>
          <p:nvPr/>
        </p:nvSpPr>
        <p:spPr>
          <a:xfrm>
            <a:off x="6393900" y="1696475"/>
            <a:ext cx="25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ld Standard TT"/>
                <a:ea typeface="Old Standard TT"/>
                <a:cs typeface="Old Standard TT"/>
                <a:sym typeface="Old Standard TT"/>
              </a:rPr>
              <a:t>Proportion of genes DEG signi</a:t>
            </a:r>
            <a:endParaRPr>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 Differential Expressed Genes</a:t>
            </a:r>
            <a:endParaRPr/>
          </a:p>
        </p:txBody>
      </p:sp>
      <p:sp>
        <p:nvSpPr>
          <p:cNvPr id="271" name="Google Shape;27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72" name="Google Shape;272;p34"/>
          <p:cNvPicPr preferRelativeResize="0"/>
          <p:nvPr/>
        </p:nvPicPr>
        <p:blipFill rotWithShape="1">
          <a:blip r:embed="rId3">
            <a:alphaModFix/>
          </a:blip>
          <a:srcRect b="11720" l="28179" r="18318" t="3777"/>
          <a:stretch/>
        </p:blipFill>
        <p:spPr>
          <a:xfrm>
            <a:off x="77125" y="829525"/>
            <a:ext cx="3568824" cy="4227300"/>
          </a:xfrm>
          <a:prstGeom prst="rect">
            <a:avLst/>
          </a:prstGeom>
          <a:noFill/>
          <a:ln>
            <a:noFill/>
          </a:ln>
        </p:spPr>
      </p:pic>
      <p:graphicFrame>
        <p:nvGraphicFramePr>
          <p:cNvPr id="273" name="Google Shape;273;p34"/>
          <p:cNvGraphicFramePr/>
          <p:nvPr/>
        </p:nvGraphicFramePr>
        <p:xfrm>
          <a:off x="3680250" y="829530"/>
          <a:ext cx="3000000" cy="3000000"/>
        </p:xfrm>
        <a:graphic>
          <a:graphicData uri="http://schemas.openxmlformats.org/drawingml/2006/table">
            <a:tbl>
              <a:tblPr>
                <a:noFill/>
                <a:tableStyleId>{7A58DC44-C134-4752-8DA4-E8449B42F151}</a:tableStyleId>
              </a:tblPr>
              <a:tblGrid>
                <a:gridCol w="572200"/>
                <a:gridCol w="382850"/>
                <a:gridCol w="620075"/>
                <a:gridCol w="727525"/>
                <a:gridCol w="382850"/>
                <a:gridCol w="382850"/>
                <a:gridCol w="661950"/>
                <a:gridCol w="438950"/>
                <a:gridCol w="606500"/>
                <a:gridCol w="565150"/>
              </a:tblGrid>
              <a:tr h="381275">
                <a:tc>
                  <a:txBody>
                    <a:bodyPr/>
                    <a:lstStyle/>
                    <a:p>
                      <a:pPr indent="0" lvl="0" marL="0" rtl="0" algn="ctr">
                        <a:lnSpc>
                          <a:spcPct val="115000"/>
                        </a:lnSpc>
                        <a:spcBef>
                          <a:spcPts val="0"/>
                        </a:spcBef>
                        <a:spcAft>
                          <a:spcPts val="0"/>
                        </a:spcAft>
                        <a:buNone/>
                      </a:pPr>
                      <a:r>
                        <a:rPr b="1" lang="fr" sz="600"/>
                        <a:t>symbol</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nbDayDE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Dynamic</a:t>
                      </a:r>
                      <a:endParaRPr b="1"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id</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day</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type</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padj</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log2FoldChange</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meanCountNormalizedYoung</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meanCountNormalizedOld</a:t>
                      </a:r>
                      <a:endParaRPr b="1"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3</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D2_UP.D4_UP.D7_UP</a:t>
                      </a:r>
                      <a:endParaRPr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D2</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M2</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2.26814288079248e-10</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1.9075</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67.5574</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267.4453</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3</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D2_UP.D4_UP.D7_UP</a:t>
                      </a:r>
                      <a:endParaRPr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D4</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M2</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0.00032536183106648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0.963</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317.4045</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656.2569</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3</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D2_UP.D4_UP.D7_UP</a:t>
                      </a:r>
                      <a:endParaRPr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D7</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M2</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1.12878271495032e-15</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1.3087</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594.9828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1508.9978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D2_UP.D4_UP</a:t>
                      </a:r>
                      <a:endParaRPr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D2</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M1</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8.90563367792302e-8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1.9639</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145.8828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600"/>
                        <a:t>604.7223</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D2_UP.D4_UP</a:t>
                      </a:r>
                      <a:endParaRPr sz="600"/>
                    </a:p>
                  </a:txBody>
                  <a:tcPr marT="91425" marB="91425" marR="91425" marL="91425">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D4</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M1</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0.0112502470567319</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0.8397</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520.7154</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1004.215</a:t>
                      </a:r>
                      <a:endParaRPr sz="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Neutro</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0.00168117762706364</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1.7635</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42.3539</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170.0887</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sCs</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0.0000276347552724158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1.5361</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92.4862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293.1857</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D4_UP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D4</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FAPs</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1.35176274617256e-9</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0.9665</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1399.785</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2811.6533</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6825">
                <a:tc>
                  <a:txBody>
                    <a:bodyPr/>
                    <a:lstStyle/>
                    <a:p>
                      <a:pPr indent="0" lvl="0" marL="0" rtl="0" algn="l">
                        <a:spcBef>
                          <a:spcPts val="0"/>
                        </a:spcBef>
                        <a:spcAft>
                          <a:spcPts val="0"/>
                        </a:spcAft>
                        <a:buNone/>
                      </a:pPr>
                      <a:r>
                        <a:rPr lang="fr" sz="600"/>
                        <a:t>C4b</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D7_UP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ENSMUSG00000073418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D7</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ECs</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0.002927150522015</a:t>
                      </a:r>
                      <a:endParaRPr sz="600"/>
                    </a:p>
                    <a:p>
                      <a:pPr indent="0" lvl="0" marL="0" rtl="0" algn="l">
                        <a:spcBef>
                          <a:spcPts val="0"/>
                        </a:spcBef>
                        <a:spcAft>
                          <a:spcPts val="0"/>
                        </a:spcAft>
                        <a:buNone/>
                      </a:pPr>
                      <a:r>
                        <a:rPr lang="fr" sz="600"/>
                        <a:t>95</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3.2702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1.9394</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26.72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p:nvPr/>
        </p:nvSpPr>
        <p:spPr>
          <a:xfrm>
            <a:off x="163850" y="2270975"/>
            <a:ext cx="2473800" cy="230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1317500" y="972625"/>
            <a:ext cx="2473800" cy="2304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Steps of analyse</a:t>
            </a:r>
            <a:endParaRPr/>
          </a:p>
        </p:txBody>
      </p:sp>
      <p:sp>
        <p:nvSpPr>
          <p:cNvPr id="282" name="Google Shape;28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83" name="Google Shape;283;p35"/>
          <p:cNvSpPr/>
          <p:nvPr/>
        </p:nvSpPr>
        <p:spPr>
          <a:xfrm>
            <a:off x="1719200" y="1796775"/>
            <a:ext cx="1670400" cy="51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Differential Expressed Genes</a:t>
            </a:r>
            <a:endParaRPr/>
          </a:p>
        </p:txBody>
      </p:sp>
      <p:sp>
        <p:nvSpPr>
          <p:cNvPr id="284" name="Google Shape;284;p35"/>
          <p:cNvSpPr/>
          <p:nvPr/>
        </p:nvSpPr>
        <p:spPr>
          <a:xfrm>
            <a:off x="387650" y="3248225"/>
            <a:ext cx="1728600" cy="46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Open Sans"/>
                <a:ea typeface="Open Sans"/>
                <a:cs typeface="Open Sans"/>
                <a:sym typeface="Open Sans"/>
              </a:rPr>
              <a:t>Gene Set Enrichment Analysis</a:t>
            </a:r>
            <a:endParaRPr/>
          </a:p>
        </p:txBody>
      </p:sp>
      <p:sp>
        <p:nvSpPr>
          <p:cNvPr id="285" name="Google Shape;285;p35"/>
          <p:cNvSpPr txBox="1"/>
          <p:nvPr/>
        </p:nvSpPr>
        <p:spPr>
          <a:xfrm>
            <a:off x="3940900" y="2970025"/>
            <a:ext cx="4628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On each days and cellType</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On  “all” genes</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Sort by signed of log2FoldChange * - log10(padj)</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Approx 3 000 genes with padj = NA</a:t>
            </a:r>
            <a:endParaRPr>
              <a:solidFill>
                <a:schemeClr val="dk1"/>
              </a:solidFill>
              <a:latin typeface="Open Sans"/>
              <a:ea typeface="Open Sans"/>
              <a:cs typeface="Open Sans"/>
              <a:sym typeface="Open Sans"/>
            </a:endParaRPr>
          </a:p>
        </p:txBody>
      </p:sp>
      <p:sp>
        <p:nvSpPr>
          <p:cNvPr id="286" name="Google Shape;286;p35"/>
          <p:cNvSpPr txBox="1"/>
          <p:nvPr/>
        </p:nvSpPr>
        <p:spPr>
          <a:xfrm>
            <a:off x="4011025" y="883725"/>
            <a:ext cx="70563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Algorithme : fGEA use in R </a:t>
            </a:r>
            <a:endParaRPr>
              <a:solidFill>
                <a:schemeClr val="dk1"/>
              </a:solidFill>
              <a:latin typeface="Open Sans"/>
              <a:ea typeface="Open Sans"/>
              <a:cs typeface="Open Sans"/>
              <a:sym typeface="Open Sans"/>
            </a:endParaRPr>
          </a:p>
          <a:p>
            <a:pPr indent="-317500" lvl="0" marL="4572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Database:</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Genes Set from Molecular Signatures Database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fr">
                <a:solidFill>
                  <a:schemeClr val="dk1"/>
                </a:solidFill>
                <a:latin typeface="Open Sans"/>
                <a:ea typeface="Open Sans"/>
                <a:cs typeface="Open Sans"/>
                <a:sym typeface="Open Sans"/>
              </a:rPr>
              <a:t> (MSigDB) species Mus musculus </a:t>
            </a:r>
            <a:endParaRPr>
              <a:solidFill>
                <a:schemeClr val="dk1"/>
              </a:solidFill>
              <a:latin typeface="Open Sans"/>
              <a:ea typeface="Open Sans"/>
              <a:cs typeface="Open Sans"/>
              <a:sym typeface="Open Sans"/>
            </a:endParaRPr>
          </a:p>
          <a:p>
            <a:pPr indent="-317500" lvl="1" marL="914400" rtl="0" algn="l">
              <a:lnSpc>
                <a:spcPct val="150000"/>
              </a:lnSpc>
              <a:spcBef>
                <a:spcPts val="0"/>
              </a:spcBef>
              <a:spcAft>
                <a:spcPts val="0"/>
              </a:spcAft>
              <a:buClr>
                <a:schemeClr val="dk1"/>
              </a:buClr>
              <a:buSzPts val="1400"/>
              <a:buFont typeface="Open Sans"/>
              <a:buChar char="◆"/>
            </a:pPr>
            <a:r>
              <a:rPr lang="fr">
                <a:solidFill>
                  <a:schemeClr val="dk1"/>
                </a:solidFill>
                <a:latin typeface="Open Sans"/>
                <a:ea typeface="Open Sans"/>
                <a:cs typeface="Open Sans"/>
                <a:sym typeface="Open Sans"/>
              </a:rPr>
              <a:t>category C2 subcategory = Canonical pathways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fr">
                <a:solidFill>
                  <a:schemeClr val="dk1"/>
                </a:solidFill>
                <a:latin typeface="Open Sans"/>
                <a:ea typeface="Open Sans"/>
                <a:cs typeface="Open Sans"/>
                <a:sym typeface="Open Sans"/>
              </a:rPr>
              <a:t>Reactome database</a:t>
            </a:r>
            <a:endParaRPr/>
          </a:p>
        </p:txBody>
      </p:sp>
      <p:sp>
        <p:nvSpPr>
          <p:cNvPr id="287" name="Google Shape;287;p35"/>
          <p:cNvSpPr txBox="1"/>
          <p:nvPr/>
        </p:nvSpPr>
        <p:spPr>
          <a:xfrm>
            <a:off x="161275" y="2159775"/>
            <a:ext cx="41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3000">
                <a:latin typeface="Old Standard TT"/>
                <a:ea typeface="Old Standard TT"/>
                <a:cs typeface="Old Standard TT"/>
                <a:sym typeface="Old Standard TT"/>
              </a:rPr>
              <a:t>2</a:t>
            </a:r>
            <a:endParaRPr sz="3000">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a:t>
            </a:r>
            <a:r>
              <a:rPr lang="fr"/>
              <a:t>Gene Set Enrichment Analysis</a:t>
            </a:r>
            <a:endParaRPr/>
          </a:p>
        </p:txBody>
      </p:sp>
      <p:sp>
        <p:nvSpPr>
          <p:cNvPr id="294" name="Google Shape;29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id="295" name="Google Shape;295;p36"/>
          <p:cNvGraphicFramePr/>
          <p:nvPr/>
        </p:nvGraphicFramePr>
        <p:xfrm>
          <a:off x="6291075" y="2245850"/>
          <a:ext cx="3000000" cy="3000000"/>
        </p:xfrm>
        <a:graphic>
          <a:graphicData uri="http://schemas.openxmlformats.org/drawingml/2006/table">
            <a:tbl>
              <a:tblPr>
                <a:noFill/>
                <a:tableStyleId>{7A58DC44-C134-4752-8DA4-E8449B42F151}</a:tableStyleId>
              </a:tblPr>
              <a:tblGrid>
                <a:gridCol w="446325"/>
                <a:gridCol w="382850"/>
                <a:gridCol w="392225"/>
                <a:gridCol w="392225"/>
                <a:gridCol w="392225"/>
                <a:gridCol w="392225"/>
                <a:gridCol w="392225"/>
              </a:tblGrid>
              <a:tr h="361325">
                <a:tc>
                  <a:txBody>
                    <a:bodyPr/>
                    <a:lstStyle/>
                    <a:p>
                      <a:pPr indent="0" lvl="0" marL="0" rtl="0" algn="l">
                        <a:lnSpc>
                          <a:spcPct val="115000"/>
                        </a:lnSpc>
                        <a:spcBef>
                          <a:spcPts val="0"/>
                        </a:spcBef>
                        <a:spcAft>
                          <a:spcPts val="0"/>
                        </a:spcAft>
                        <a:buNone/>
                      </a:pPr>
                      <a:r>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ECs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FAPs</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b="1" lang="fr" sz="800"/>
                        <a:t>sCs</a:t>
                      </a:r>
                      <a:endParaRPr b="1"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M1</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M2</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c>
                  <a:txBody>
                    <a:bodyPr/>
                    <a:lstStyle/>
                    <a:p>
                      <a:pPr indent="0" lvl="0" marL="0" rtl="0" algn="r">
                        <a:lnSpc>
                          <a:spcPct val="115000"/>
                        </a:lnSpc>
                        <a:spcBef>
                          <a:spcPts val="0"/>
                        </a:spcBef>
                        <a:spcAft>
                          <a:spcPts val="0"/>
                        </a:spcAft>
                        <a:buNone/>
                      </a:pPr>
                      <a:r>
                        <a:rPr lang="fr" sz="800"/>
                        <a:t>Neutro</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D3DDDC"/>
                    </a:solidFill>
                  </a:tcPr>
                </a:tc>
              </a:tr>
              <a:tr h="314600">
                <a:tc>
                  <a:txBody>
                    <a:bodyPr/>
                    <a:lstStyle/>
                    <a:p>
                      <a:pPr indent="0" lvl="0" marL="0" rtl="0" algn="l">
                        <a:lnSpc>
                          <a:spcPct val="115000"/>
                        </a:lnSpc>
                        <a:spcBef>
                          <a:spcPts val="0"/>
                        </a:spcBef>
                        <a:spcAft>
                          <a:spcPts val="0"/>
                        </a:spcAft>
                        <a:buNone/>
                      </a:pPr>
                      <a:r>
                        <a:rPr lang="fr" sz="800"/>
                        <a:t>D0</a:t>
                      </a:r>
                      <a:endParaRPr sz="800"/>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l">
                        <a:lnSpc>
                          <a:spcPct val="115000"/>
                        </a:lnSpc>
                        <a:spcBef>
                          <a:spcPts val="0"/>
                        </a:spcBef>
                        <a:spcAft>
                          <a:spcPts val="0"/>
                        </a:spcAft>
                        <a:buNone/>
                      </a:pPr>
                      <a:r>
                        <a:rPr lang="fr"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71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72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NA</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NA</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800"/>
                        <a:t>NA</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3225">
                <a:tc>
                  <a:txBody>
                    <a:bodyPr/>
                    <a:lstStyle/>
                    <a:p>
                      <a:pPr indent="0" lvl="0" marL="0" rtl="0" algn="l">
                        <a:lnSpc>
                          <a:spcPct val="115000"/>
                        </a:lnSpc>
                        <a:spcBef>
                          <a:spcPts val="0"/>
                        </a:spcBef>
                        <a:spcAft>
                          <a:spcPts val="0"/>
                        </a:spcAft>
                        <a:buNone/>
                      </a:pPr>
                      <a:r>
                        <a:rPr b="1" lang="fr" sz="800"/>
                        <a:t>D2</a:t>
                      </a:r>
                      <a:endParaRPr b="1" sz="800"/>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l">
                        <a:lnSpc>
                          <a:spcPct val="115000"/>
                        </a:lnSpc>
                        <a:spcBef>
                          <a:spcPts val="0"/>
                        </a:spcBef>
                        <a:spcAft>
                          <a:spcPts val="0"/>
                        </a:spcAft>
                        <a:buNone/>
                      </a:pPr>
                      <a:r>
                        <a:rPr lang="fr"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800">
                          <a:solidFill>
                            <a:srgbClr val="F0E442"/>
                          </a:solidFill>
                        </a:rPr>
                        <a:t>78</a:t>
                      </a:r>
                      <a:endParaRPr b="1" sz="800">
                        <a:solidFill>
                          <a:srgbClr val="F0E442"/>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800">
                          <a:solidFill>
                            <a:srgbClr val="56B4E9"/>
                          </a:solidFill>
                        </a:rPr>
                        <a:t>384</a:t>
                      </a:r>
                      <a:endParaRPr b="1" sz="800">
                        <a:solidFill>
                          <a:srgbClr val="56B4E9"/>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800">
                          <a:solidFill>
                            <a:srgbClr val="D55E00"/>
                          </a:solidFill>
                        </a:rPr>
                        <a:t>5</a:t>
                      </a:r>
                      <a:endParaRPr b="1" sz="800">
                        <a:solidFill>
                          <a:srgbClr val="D55E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11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800">
                          <a:solidFill>
                            <a:srgbClr val="009E73"/>
                          </a:solidFill>
                        </a:rPr>
                        <a:t>3</a:t>
                      </a:r>
                      <a:endParaRPr b="1" sz="800">
                        <a:solidFill>
                          <a:srgbClr val="009E73"/>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4600">
                <a:tc>
                  <a:txBody>
                    <a:bodyPr/>
                    <a:lstStyle/>
                    <a:p>
                      <a:pPr indent="0" lvl="0" marL="0" rtl="0" algn="l">
                        <a:lnSpc>
                          <a:spcPct val="115000"/>
                        </a:lnSpc>
                        <a:spcBef>
                          <a:spcPts val="0"/>
                        </a:spcBef>
                        <a:spcAft>
                          <a:spcPts val="0"/>
                        </a:spcAft>
                        <a:buNone/>
                      </a:pPr>
                      <a:r>
                        <a:rPr lang="fr" sz="800"/>
                        <a:t>D4</a:t>
                      </a:r>
                      <a:endParaRPr sz="800"/>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l">
                        <a:lnSpc>
                          <a:spcPct val="115000"/>
                        </a:lnSpc>
                        <a:spcBef>
                          <a:spcPts val="0"/>
                        </a:spcBef>
                        <a:spcAft>
                          <a:spcPts val="0"/>
                        </a:spcAft>
                        <a:buNone/>
                      </a:pPr>
                      <a:r>
                        <a:rPr b="1" lang="fr" sz="800">
                          <a:solidFill>
                            <a:srgbClr val="0072B2"/>
                          </a:solidFill>
                        </a:rPr>
                        <a:t>115</a:t>
                      </a:r>
                      <a:endParaRPr b="1" sz="800">
                        <a:solidFill>
                          <a:srgbClr val="0072B2"/>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4</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325</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4</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800">
                          <a:solidFill>
                            <a:srgbClr val="CC79A7"/>
                          </a:solidFill>
                        </a:rPr>
                        <a:t>18</a:t>
                      </a:r>
                      <a:endParaRPr b="1" sz="800">
                        <a:solidFill>
                          <a:srgbClr val="CC79A7"/>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800">
                          <a:solidFill>
                            <a:schemeClr val="dk1"/>
                          </a:solidFill>
                        </a:rPr>
                        <a:t>NA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4600">
                <a:tc>
                  <a:txBody>
                    <a:bodyPr/>
                    <a:lstStyle/>
                    <a:p>
                      <a:pPr indent="0" lvl="0" marL="0" rtl="0" algn="l">
                        <a:lnSpc>
                          <a:spcPct val="115000"/>
                        </a:lnSpc>
                        <a:spcBef>
                          <a:spcPts val="0"/>
                        </a:spcBef>
                        <a:spcAft>
                          <a:spcPts val="0"/>
                        </a:spcAft>
                        <a:buNone/>
                      </a:pPr>
                      <a:r>
                        <a:rPr lang="fr" sz="800"/>
                        <a:t>D7</a:t>
                      </a:r>
                      <a:endParaRPr sz="800"/>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3DDDC"/>
                    </a:solidFill>
                  </a:tcPr>
                </a:tc>
                <a:tc>
                  <a:txBody>
                    <a:bodyPr/>
                    <a:lstStyle/>
                    <a:p>
                      <a:pPr indent="0" lvl="0" marL="0" rtl="0" algn="l">
                        <a:lnSpc>
                          <a:spcPct val="115000"/>
                        </a:lnSpc>
                        <a:spcBef>
                          <a:spcPts val="0"/>
                        </a:spcBef>
                        <a:spcAft>
                          <a:spcPts val="0"/>
                        </a:spcAft>
                        <a:buNone/>
                      </a:pPr>
                      <a:r>
                        <a:rPr lang="fr" sz="800"/>
                        <a:t>3</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20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NA</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800">
                          <a:solidFill>
                            <a:schemeClr val="dk1"/>
                          </a:solidFill>
                        </a:rPr>
                        <a:t>NA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96" name="Google Shape;296;p36"/>
          <p:cNvPicPr preferRelativeResize="0"/>
          <p:nvPr/>
        </p:nvPicPr>
        <p:blipFill>
          <a:blip r:embed="rId3">
            <a:alphaModFix/>
          </a:blip>
          <a:stretch>
            <a:fillRect/>
          </a:stretch>
        </p:blipFill>
        <p:spPr>
          <a:xfrm>
            <a:off x="517025" y="939975"/>
            <a:ext cx="4977495" cy="3981024"/>
          </a:xfrm>
          <a:prstGeom prst="rect">
            <a:avLst/>
          </a:prstGeom>
          <a:noFill/>
          <a:ln>
            <a:noFill/>
          </a:ln>
        </p:spPr>
      </p:pic>
      <p:sp>
        <p:nvSpPr>
          <p:cNvPr id="297" name="Google Shape;297;p36"/>
          <p:cNvSpPr txBox="1"/>
          <p:nvPr/>
        </p:nvSpPr>
        <p:spPr>
          <a:xfrm>
            <a:off x="6342525" y="1696475"/>
            <a:ext cx="26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ld Standard TT"/>
                <a:ea typeface="Old Standard TT"/>
                <a:cs typeface="Old Standard TT"/>
                <a:sym typeface="Old Standard TT"/>
              </a:rPr>
              <a:t>Proportion of pathway DE signi</a:t>
            </a:r>
            <a:endParaRPr>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Gene Set Enrichment Analysis</a:t>
            </a:r>
            <a:endParaRPr/>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05" name="Google Shape;305;p37"/>
          <p:cNvPicPr preferRelativeResize="0"/>
          <p:nvPr/>
        </p:nvPicPr>
        <p:blipFill>
          <a:blip r:embed="rId3">
            <a:alphaModFix/>
          </a:blip>
          <a:stretch>
            <a:fillRect/>
          </a:stretch>
        </p:blipFill>
        <p:spPr>
          <a:xfrm>
            <a:off x="201500" y="1139825"/>
            <a:ext cx="3587776" cy="3498825"/>
          </a:xfrm>
          <a:prstGeom prst="rect">
            <a:avLst/>
          </a:prstGeom>
          <a:noFill/>
          <a:ln>
            <a:noFill/>
          </a:ln>
        </p:spPr>
      </p:pic>
      <p:graphicFrame>
        <p:nvGraphicFramePr>
          <p:cNvPr id="306" name="Google Shape;306;p37"/>
          <p:cNvGraphicFramePr/>
          <p:nvPr/>
        </p:nvGraphicFramePr>
        <p:xfrm>
          <a:off x="3887625" y="1020613"/>
          <a:ext cx="3000000" cy="3000000"/>
        </p:xfrm>
        <a:graphic>
          <a:graphicData uri="http://schemas.openxmlformats.org/drawingml/2006/table">
            <a:tbl>
              <a:tblPr>
                <a:noFill/>
                <a:tableStyleId>{7A58DC44-C134-4752-8DA4-E8449B42F151}</a:tableStyleId>
              </a:tblPr>
              <a:tblGrid>
                <a:gridCol w="676600"/>
                <a:gridCol w="654250"/>
                <a:gridCol w="967375"/>
                <a:gridCol w="771650"/>
                <a:gridCol w="726900"/>
                <a:gridCol w="615075"/>
                <a:gridCol w="816400"/>
              </a:tblGrid>
              <a:tr h="275700">
                <a:tc gridSpan="7">
                  <a:txBody>
                    <a:bodyPr/>
                    <a:lstStyle/>
                    <a:p>
                      <a:pPr indent="0" lvl="0" marL="0" rtl="0" algn="l">
                        <a:spcBef>
                          <a:spcPts val="0"/>
                        </a:spcBef>
                        <a:spcAft>
                          <a:spcPts val="0"/>
                        </a:spcAft>
                        <a:buNone/>
                      </a:pPr>
                      <a:r>
                        <a:rPr b="1" lang="fr" sz="600"/>
                        <a:t>AUTOPHAGY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c hMerge="1"/>
              </a:tr>
              <a:tr h="634125">
                <a:tc>
                  <a:txBody>
                    <a:bodyPr/>
                    <a:lstStyle/>
                    <a:p>
                      <a:pPr indent="0" lvl="0" marL="0" rtl="0" algn="l">
                        <a:spcBef>
                          <a:spcPts val="0"/>
                        </a:spcBef>
                        <a:spcAft>
                          <a:spcPts val="0"/>
                        </a:spcAft>
                        <a:buNone/>
                      </a:pPr>
                      <a:r>
                        <a:rPr b="1" lang="fr" sz="600"/>
                        <a:t>IN REACTOME HIERARCHIE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AUTOPHAGY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MACROAUTOPHAGY</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SELECTIVE AUTOPHAGY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AGGREPHAGY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5700">
                <a:tc gridSpan="7">
                  <a:txBody>
                    <a:bodyPr/>
                    <a:lstStyle/>
                    <a:p>
                      <a:pPr indent="0" lvl="0" marL="0" rtl="0" algn="l">
                        <a:spcBef>
                          <a:spcPts val="0"/>
                        </a:spcBef>
                        <a:spcAft>
                          <a:spcPts val="0"/>
                        </a:spcAft>
                        <a:buNone/>
                      </a:pPr>
                      <a:r>
                        <a:rPr b="1" lang="fr" sz="600"/>
                        <a:t>CELL CYCLE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c hMerge="1"/>
                <a:tc hMerge="1"/>
              </a:tr>
              <a:tr h="909075">
                <a:tc>
                  <a:txBody>
                    <a:bodyPr/>
                    <a:lstStyle/>
                    <a:p>
                      <a:pPr indent="0" lvl="0" marL="0" rtl="0" algn="l">
                        <a:spcBef>
                          <a:spcPts val="0"/>
                        </a:spcBef>
                        <a:spcAft>
                          <a:spcPts val="0"/>
                        </a:spcAft>
                        <a:buNone/>
                      </a:pPr>
                      <a:r>
                        <a:rPr b="1" lang="fr" sz="600"/>
                        <a:t>IN REACTOME HIERARCHIE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G1 S DNA DAMAGE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P53 DEPENDENT G1 S DNA DAMAGE CHECKPOINT</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P53 DEPENDENT G1 DNA DAMAGE RESPONSE</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STABILIZATION OF P53</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09075">
                <a:tc>
                  <a:txBody>
                    <a:bodyPr/>
                    <a:lstStyle/>
                    <a:p>
                      <a:pPr indent="0" lvl="0" marL="0" rtl="0" algn="l">
                        <a:spcBef>
                          <a:spcPts val="0"/>
                        </a:spcBef>
                        <a:spcAft>
                          <a:spcPts val="0"/>
                        </a:spcAft>
                        <a:buNone/>
                      </a:pPr>
                      <a:r>
                        <a:rPr b="1" lang="fr" sz="600"/>
                        <a:t>IN REACTOME HIERARCHIE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G2 M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ACTIVATION OF ATR IN RESPONSE TO REPLICATION STRESS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34125">
                <a:tc>
                  <a:txBody>
                    <a:bodyPr/>
                    <a:lstStyle/>
                    <a:p>
                      <a:pPr indent="0" lvl="0" marL="0" rtl="0" algn="l">
                        <a:spcBef>
                          <a:spcPts val="0"/>
                        </a:spcBef>
                        <a:spcAft>
                          <a:spcPts val="0"/>
                        </a:spcAft>
                        <a:buNone/>
                      </a:pPr>
                      <a:r>
                        <a:rPr b="1" lang="fr" sz="600"/>
                        <a:t>IN REACTOME HIERARCHIE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CELL CYCLE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G2 M CHECKPOINTS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fr" sz="600"/>
                        <a:t>G2 M DNA DAMAGE CHECKPOINT</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Gene Set Enrichment Analysis</a:t>
            </a:r>
            <a:endParaRPr/>
          </a:p>
        </p:txBody>
      </p:sp>
      <p:sp>
        <p:nvSpPr>
          <p:cNvPr id="313" name="Google Shape;31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id="314" name="Google Shape;314;p38"/>
          <p:cNvGraphicFramePr/>
          <p:nvPr/>
        </p:nvGraphicFramePr>
        <p:xfrm>
          <a:off x="6187988" y="1813500"/>
          <a:ext cx="3000000" cy="3000000"/>
        </p:xfrm>
        <a:graphic>
          <a:graphicData uri="http://schemas.openxmlformats.org/drawingml/2006/table">
            <a:tbl>
              <a:tblPr>
                <a:noFill/>
                <a:tableStyleId>{7A58DC44-C134-4752-8DA4-E8449B42F151}</a:tableStyleId>
              </a:tblPr>
              <a:tblGrid>
                <a:gridCol w="1216650"/>
                <a:gridCol w="382850"/>
                <a:gridCol w="382850"/>
                <a:gridCol w="382850"/>
                <a:gridCol w="382850"/>
              </a:tblGrid>
              <a:tr h="431375">
                <a:tc>
                  <a:txBody>
                    <a:bodyPr/>
                    <a:lstStyle/>
                    <a:p>
                      <a:pPr indent="0" lvl="0" marL="0" rtl="0" algn="l">
                        <a:lnSpc>
                          <a:spcPct val="115000"/>
                        </a:lnSpc>
                        <a:spcBef>
                          <a:spcPts val="0"/>
                        </a:spcBef>
                        <a:spcAft>
                          <a:spcPts val="0"/>
                        </a:spcAft>
                        <a:buNone/>
                      </a:pPr>
                      <a:r>
                        <a:rPr b="1" lang="fr" sz="800"/>
                        <a:t>Numbers conditions enrichis</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1</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2</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3</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4</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9825">
                <a:tc>
                  <a:txBody>
                    <a:bodyPr/>
                    <a:lstStyle/>
                    <a:p>
                      <a:pPr indent="0" lvl="0" marL="0" rtl="0" algn="l">
                        <a:lnSpc>
                          <a:spcPct val="115000"/>
                        </a:lnSpc>
                        <a:spcBef>
                          <a:spcPts val="0"/>
                        </a:spcBef>
                        <a:spcAft>
                          <a:spcPts val="0"/>
                        </a:spcAft>
                        <a:buNone/>
                      </a:pPr>
                      <a:r>
                        <a:rPr lang="fr" sz="800"/>
                        <a:t>Numbers pathways</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254</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139</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46</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28</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15" name="Google Shape;315;p38"/>
          <p:cNvPicPr preferRelativeResize="0"/>
          <p:nvPr/>
        </p:nvPicPr>
        <p:blipFill>
          <a:blip r:embed="rId3">
            <a:alphaModFix/>
          </a:blip>
          <a:stretch>
            <a:fillRect/>
          </a:stretch>
        </p:blipFill>
        <p:spPr>
          <a:xfrm>
            <a:off x="166425" y="857675"/>
            <a:ext cx="5756774" cy="4112402"/>
          </a:xfrm>
          <a:prstGeom prst="rect">
            <a:avLst/>
          </a:prstGeom>
          <a:noFill/>
          <a:ln>
            <a:noFill/>
          </a:ln>
        </p:spPr>
      </p:pic>
      <p:graphicFrame>
        <p:nvGraphicFramePr>
          <p:cNvPr id="316" name="Google Shape;316;p38"/>
          <p:cNvGraphicFramePr/>
          <p:nvPr/>
        </p:nvGraphicFramePr>
        <p:xfrm>
          <a:off x="6188013" y="3119850"/>
          <a:ext cx="3000000" cy="3000000"/>
        </p:xfrm>
        <a:graphic>
          <a:graphicData uri="http://schemas.openxmlformats.org/drawingml/2006/table">
            <a:tbl>
              <a:tblPr>
                <a:noFill/>
                <a:tableStyleId>{7A58DC44-C134-4752-8DA4-E8449B42F151}</a:tableStyleId>
              </a:tblPr>
              <a:tblGrid>
                <a:gridCol w="1216550"/>
                <a:gridCol w="382850"/>
                <a:gridCol w="382850"/>
                <a:gridCol w="382850"/>
                <a:gridCol w="382900"/>
              </a:tblGrid>
              <a:tr h="422950">
                <a:tc>
                  <a:txBody>
                    <a:bodyPr/>
                    <a:lstStyle/>
                    <a:p>
                      <a:pPr indent="0" lvl="0" marL="0" rtl="0" algn="l">
                        <a:lnSpc>
                          <a:spcPct val="115000"/>
                        </a:lnSpc>
                        <a:spcBef>
                          <a:spcPts val="0"/>
                        </a:spcBef>
                        <a:spcAft>
                          <a:spcPts val="0"/>
                        </a:spcAft>
                        <a:buNone/>
                      </a:pPr>
                      <a:r>
                        <a:rPr b="1" lang="fr" sz="800"/>
                        <a:t>Numbers conditions enrichis</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5</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6</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7</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fr" sz="800"/>
                        <a:t>8</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69700">
                <a:tc>
                  <a:txBody>
                    <a:bodyPr/>
                    <a:lstStyle/>
                    <a:p>
                      <a:pPr indent="0" lvl="0" marL="0" rtl="0" algn="l">
                        <a:lnSpc>
                          <a:spcPct val="115000"/>
                        </a:lnSpc>
                        <a:spcBef>
                          <a:spcPts val="0"/>
                        </a:spcBef>
                        <a:spcAft>
                          <a:spcPts val="0"/>
                        </a:spcAft>
                        <a:buNone/>
                      </a:pPr>
                      <a:r>
                        <a:rPr lang="fr" sz="800"/>
                        <a:t>Numbers pathways</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34</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22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3</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Gene Set Enrichment Analysis</a:t>
            </a:r>
            <a:endParaRPr/>
          </a:p>
        </p:txBody>
      </p:sp>
      <p:sp>
        <p:nvSpPr>
          <p:cNvPr id="323" name="Google Shape;32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id="324" name="Google Shape;324;p39"/>
          <p:cNvGraphicFramePr/>
          <p:nvPr/>
        </p:nvGraphicFramePr>
        <p:xfrm>
          <a:off x="662300" y="998025"/>
          <a:ext cx="3000000" cy="3000000"/>
        </p:xfrm>
        <a:graphic>
          <a:graphicData uri="http://schemas.openxmlformats.org/drawingml/2006/table">
            <a:tbl>
              <a:tblPr>
                <a:noFill/>
                <a:tableStyleId>{7A58DC44-C134-4752-8DA4-E8449B42F151}</a:tableStyleId>
              </a:tblPr>
              <a:tblGrid>
                <a:gridCol w="1301825"/>
                <a:gridCol w="1227425"/>
                <a:gridCol w="859675"/>
                <a:gridCol w="1270250"/>
                <a:gridCol w="1073125"/>
                <a:gridCol w="1227425"/>
                <a:gridCol w="859675"/>
              </a:tblGrid>
              <a:tr h="461250">
                <a:tc>
                  <a:txBody>
                    <a:bodyPr/>
                    <a:lstStyle/>
                    <a:p>
                      <a:pPr indent="0" lvl="0" marL="0" rtl="0" algn="ctr">
                        <a:lnSpc>
                          <a:spcPct val="115000"/>
                        </a:lnSpc>
                        <a:spcBef>
                          <a:spcPts val="0"/>
                        </a:spcBef>
                        <a:spcAft>
                          <a:spcPts val="0"/>
                        </a:spcAft>
                        <a:buNone/>
                      </a:pPr>
                      <a:r>
                        <a:rPr b="1" lang="fr" sz="600"/>
                        <a:t>CondSigni</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NamePathway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link</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DayTypeSens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padj</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NES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NbPathWithDynamique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1250">
                <a:tc>
                  <a:txBody>
                    <a:bodyPr/>
                    <a:lstStyle/>
                    <a:p>
                      <a:pPr indent="0" lvl="0" marL="0" rtl="0" algn="l">
                        <a:spcBef>
                          <a:spcPts val="0"/>
                        </a:spcBef>
                        <a:spcAft>
                          <a:spcPts val="0"/>
                        </a:spcAft>
                        <a:buNone/>
                      </a:pPr>
                      <a:r>
                        <a:rPr lang="fr" sz="600"/>
                        <a:t>D0_FAPs_down D2_FAPs_down D2_sCs_down D4_ECs_up D4_sCs_up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B WICH COMPLEX POSITIVELY REGULATES RRNA EXPRESSION</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FigureSupp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D0_FAPs_down</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0.00534289344241228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-1.83663650472637</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25" name="Google Shape;325;p39"/>
          <p:cNvPicPr preferRelativeResize="0"/>
          <p:nvPr/>
        </p:nvPicPr>
        <p:blipFill>
          <a:blip r:embed="rId3">
            <a:alphaModFix/>
          </a:blip>
          <a:stretch>
            <a:fillRect/>
          </a:stretch>
        </p:blipFill>
        <p:spPr>
          <a:xfrm>
            <a:off x="662300" y="2003125"/>
            <a:ext cx="2910826" cy="2910826"/>
          </a:xfrm>
          <a:prstGeom prst="rect">
            <a:avLst/>
          </a:prstGeom>
          <a:noFill/>
          <a:ln>
            <a:noFill/>
          </a:ln>
        </p:spPr>
      </p:pic>
      <p:pic>
        <p:nvPicPr>
          <p:cNvPr id="326" name="Google Shape;326;p39"/>
          <p:cNvPicPr preferRelativeResize="0"/>
          <p:nvPr/>
        </p:nvPicPr>
        <p:blipFill>
          <a:blip r:embed="rId4">
            <a:alphaModFix/>
          </a:blip>
          <a:stretch>
            <a:fillRect/>
          </a:stretch>
        </p:blipFill>
        <p:spPr>
          <a:xfrm>
            <a:off x="4397701" y="2003125"/>
            <a:ext cx="4074757" cy="2910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 Gene Set Enrichment Analysis</a:t>
            </a:r>
            <a:endParaRPr/>
          </a:p>
        </p:txBody>
      </p:sp>
      <p:sp>
        <p:nvSpPr>
          <p:cNvPr id="333" name="Google Shape;33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aphicFrame>
        <p:nvGraphicFramePr>
          <p:cNvPr id="334" name="Google Shape;334;p40"/>
          <p:cNvGraphicFramePr/>
          <p:nvPr/>
        </p:nvGraphicFramePr>
        <p:xfrm>
          <a:off x="662300" y="998025"/>
          <a:ext cx="3000000" cy="3000000"/>
        </p:xfrm>
        <a:graphic>
          <a:graphicData uri="http://schemas.openxmlformats.org/drawingml/2006/table">
            <a:tbl>
              <a:tblPr>
                <a:noFill/>
                <a:tableStyleId>{7A58DC44-C134-4752-8DA4-E8449B42F151}</a:tableStyleId>
              </a:tblPr>
              <a:tblGrid>
                <a:gridCol w="1301825"/>
                <a:gridCol w="1227425"/>
                <a:gridCol w="859675"/>
                <a:gridCol w="1270250"/>
                <a:gridCol w="1073125"/>
                <a:gridCol w="1227425"/>
                <a:gridCol w="859675"/>
              </a:tblGrid>
              <a:tr h="461250">
                <a:tc>
                  <a:txBody>
                    <a:bodyPr/>
                    <a:lstStyle/>
                    <a:p>
                      <a:pPr indent="0" lvl="0" marL="0" rtl="0" algn="ctr">
                        <a:lnSpc>
                          <a:spcPct val="115000"/>
                        </a:lnSpc>
                        <a:spcBef>
                          <a:spcPts val="0"/>
                        </a:spcBef>
                        <a:spcAft>
                          <a:spcPts val="0"/>
                        </a:spcAft>
                        <a:buNone/>
                      </a:pPr>
                      <a:r>
                        <a:rPr b="1" lang="fr" sz="600"/>
                        <a:t>CondSigni</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NamePathway</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link</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DayTypeSens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padj</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NES</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fr" sz="600"/>
                        <a:t>NbPathWithDynamique</a:t>
                      </a:r>
                      <a:endParaRPr b="1"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1250">
                <a:tc>
                  <a:txBody>
                    <a:bodyPr/>
                    <a:lstStyle/>
                    <a:p>
                      <a:pPr indent="0" lvl="0" marL="0" rtl="0" algn="l">
                        <a:spcBef>
                          <a:spcPts val="0"/>
                        </a:spcBef>
                        <a:spcAft>
                          <a:spcPts val="0"/>
                        </a:spcAft>
                        <a:buNone/>
                      </a:pPr>
                      <a:r>
                        <a:rPr lang="fr" sz="600"/>
                        <a:t>D0_FAPs_down D2_FAPs_down D2_sCs_down D4_ECs_up D4_sCs_up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B WICH COMPLEX POSITIVELY REGULATES RRNA EXPRESSION</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FigureSupp</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D0_FAPs_down</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0.00534289344241228</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-1.83663650472637</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fr" sz="600"/>
                        <a:t>12</a:t>
                      </a:r>
                      <a:endParaRPr sz="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35" name="Google Shape;335;p40"/>
          <p:cNvPicPr preferRelativeResize="0"/>
          <p:nvPr/>
        </p:nvPicPr>
        <p:blipFill>
          <a:blip r:embed="rId3">
            <a:alphaModFix/>
          </a:blip>
          <a:stretch>
            <a:fillRect/>
          </a:stretch>
        </p:blipFill>
        <p:spPr>
          <a:xfrm>
            <a:off x="2143801" y="1927883"/>
            <a:ext cx="4349573" cy="31071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p:nvPr/>
        </p:nvSpPr>
        <p:spPr>
          <a:xfrm>
            <a:off x="88125" y="2306025"/>
            <a:ext cx="2473800" cy="230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2319650" y="2393375"/>
            <a:ext cx="2473800" cy="2304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1241775" y="1007675"/>
            <a:ext cx="2473800" cy="2304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Steps of analyse</a:t>
            </a:r>
            <a:endParaRPr/>
          </a:p>
        </p:txBody>
      </p:sp>
      <p:sp>
        <p:nvSpPr>
          <p:cNvPr id="345" name="Google Shape;34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46" name="Google Shape;346;p41"/>
          <p:cNvSpPr/>
          <p:nvPr/>
        </p:nvSpPr>
        <p:spPr>
          <a:xfrm>
            <a:off x="1643475" y="1831825"/>
            <a:ext cx="1670400" cy="51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Differential Expressed Genes</a:t>
            </a:r>
            <a:endParaRPr/>
          </a:p>
        </p:txBody>
      </p:sp>
      <p:sp>
        <p:nvSpPr>
          <p:cNvPr id="347" name="Google Shape;347;p41"/>
          <p:cNvSpPr/>
          <p:nvPr/>
        </p:nvSpPr>
        <p:spPr>
          <a:xfrm>
            <a:off x="311925" y="3283275"/>
            <a:ext cx="1728600" cy="466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Open Sans"/>
                <a:ea typeface="Open Sans"/>
                <a:cs typeface="Open Sans"/>
                <a:sym typeface="Open Sans"/>
              </a:rPr>
              <a:t>Gene Set Enrichment Analysis</a:t>
            </a:r>
            <a:endParaRPr/>
          </a:p>
        </p:txBody>
      </p:sp>
      <p:sp>
        <p:nvSpPr>
          <p:cNvPr id="348" name="Google Shape;348;p41"/>
          <p:cNvSpPr/>
          <p:nvPr/>
        </p:nvSpPr>
        <p:spPr>
          <a:xfrm>
            <a:off x="2733850" y="3312575"/>
            <a:ext cx="1761000" cy="466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dk1"/>
                </a:solidFill>
                <a:latin typeface="Open Sans"/>
                <a:ea typeface="Open Sans"/>
                <a:cs typeface="Open Sans"/>
                <a:sym typeface="Open Sans"/>
              </a:rPr>
              <a:t>Receptors Ligands Analysis</a:t>
            </a:r>
            <a:endParaRPr/>
          </a:p>
        </p:txBody>
      </p:sp>
      <p:sp>
        <p:nvSpPr>
          <p:cNvPr id="349" name="Google Shape;349;p41"/>
          <p:cNvSpPr txBox="1"/>
          <p:nvPr/>
        </p:nvSpPr>
        <p:spPr>
          <a:xfrm>
            <a:off x="3744550" y="2608550"/>
            <a:ext cx="41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3000">
                <a:latin typeface="Old Standard TT"/>
                <a:ea typeface="Old Standard TT"/>
                <a:cs typeface="Old Standard TT"/>
                <a:sym typeface="Old Standard TT"/>
              </a:rPr>
              <a:t>3</a:t>
            </a:r>
            <a:endParaRPr sz="3000">
              <a:latin typeface="Old Standard TT"/>
              <a:ea typeface="Old Standard TT"/>
              <a:cs typeface="Old Standard TT"/>
              <a:sym typeface="Old Standard TT"/>
            </a:endParaRPr>
          </a:p>
        </p:txBody>
      </p:sp>
      <p:sp>
        <p:nvSpPr>
          <p:cNvPr id="350" name="Google Shape;350;p41"/>
          <p:cNvSpPr txBox="1"/>
          <p:nvPr/>
        </p:nvSpPr>
        <p:spPr>
          <a:xfrm>
            <a:off x="5340875" y="984075"/>
            <a:ext cx="33519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1"/>
                </a:solidFill>
                <a:latin typeface="Old Standard TT"/>
                <a:ea typeface="Old Standard TT"/>
                <a:cs typeface="Old Standard TT"/>
                <a:sym typeface="Old Standard TT"/>
              </a:rPr>
              <a:t>Network Analysis Toolkit for Multicellular Interaction (NATMI) </a:t>
            </a:r>
            <a:r>
              <a:rPr i="1" lang="fr" sz="900">
                <a:solidFill>
                  <a:schemeClr val="dk1"/>
                </a:solidFill>
              </a:rPr>
              <a:t>Hou, R., Denisenko, E., Ong, H.T. et al. Predicting cell-to-cell communication networks using NATMI. Nat Commun 11, 5011 (2020).</a:t>
            </a:r>
            <a:r>
              <a:rPr i="1" lang="fr" sz="900">
                <a:solidFill>
                  <a:schemeClr val="dk1"/>
                </a:solidFill>
                <a:uFill>
                  <a:noFill/>
                </a:uFill>
                <a:hlinkClick r:id="rId3">
                  <a:extLst>
                    <a:ext uri="{A12FA001-AC4F-418D-AE19-62706E023703}">
                      <ahyp:hlinkClr val="tx"/>
                    </a:ext>
                  </a:extLst>
                </a:hlinkClick>
              </a:rPr>
              <a:t> </a:t>
            </a:r>
            <a:endParaRPr i="1">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i="1">
              <a:solidFill>
                <a:schemeClr val="dk1"/>
              </a:solidFill>
              <a:latin typeface="Old Standard TT"/>
              <a:ea typeface="Old Standard TT"/>
              <a:cs typeface="Old Standard TT"/>
              <a:sym typeface="Old Standard TT"/>
            </a:endParaRPr>
          </a:p>
          <a:p>
            <a:pPr indent="-317500" lvl="0" marL="457200" rtl="0" algn="ctr">
              <a:spcBef>
                <a:spcPts val="0"/>
              </a:spcBef>
              <a:spcAft>
                <a:spcPts val="0"/>
              </a:spcAft>
              <a:buClr>
                <a:schemeClr val="dk1"/>
              </a:buClr>
              <a:buSzPts val="1400"/>
              <a:buFont typeface="Old Standard TT"/>
              <a:buChar char="➔"/>
            </a:pPr>
            <a:r>
              <a:rPr lang="fr">
                <a:solidFill>
                  <a:schemeClr val="dk1"/>
                </a:solidFill>
                <a:latin typeface="Old Standard TT"/>
                <a:ea typeface="Old Standard TT"/>
                <a:cs typeface="Old Standard TT"/>
                <a:sym typeface="Old Standard TT"/>
              </a:rPr>
              <a:t>Develop for single cell sequencing</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fr">
                <a:solidFill>
                  <a:schemeClr val="dk1"/>
                </a:solidFill>
                <a:latin typeface="Old Standard TT"/>
                <a:ea typeface="Old Standard TT"/>
                <a:cs typeface="Old Standard TT"/>
                <a:sym typeface="Old Standard TT"/>
              </a:rPr>
              <a:t>Adaptation for bulk RNA sequencing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fr">
                <a:solidFill>
                  <a:schemeClr val="dk1"/>
                </a:solidFill>
                <a:latin typeface="Old Standard TT"/>
                <a:ea typeface="Old Standard TT"/>
                <a:cs typeface="Old Standard TT"/>
                <a:sym typeface="Old Standard TT"/>
              </a:rPr>
              <a:t>Considerate one replicate like one cell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fr">
                <a:solidFill>
                  <a:schemeClr val="dk1"/>
                </a:solidFill>
                <a:latin typeface="Old Standard TT"/>
                <a:ea typeface="Old Standard TT"/>
                <a:cs typeface="Old Standard TT"/>
                <a:sym typeface="Old Standard TT"/>
              </a:rPr>
              <a:t>Software base on:</a:t>
            </a:r>
            <a:endParaRPr>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fr">
                <a:solidFill>
                  <a:schemeClr val="dk1"/>
                </a:solidFill>
                <a:latin typeface="Old Standard TT"/>
                <a:ea typeface="Old Standard TT"/>
                <a:cs typeface="Old Standard TT"/>
                <a:sym typeface="Old Standard TT"/>
              </a:rPr>
              <a:t>Expression table with raw Count Normalised value</a:t>
            </a:r>
            <a:r>
              <a:rPr lang="fr" sz="1800">
                <a:solidFill>
                  <a:schemeClr val="dk1"/>
                </a:solidFill>
                <a:latin typeface="Old Standard TT"/>
                <a:ea typeface="Old Standard TT"/>
                <a:cs typeface="Old Standard TT"/>
                <a:sym typeface="Old Standard TT"/>
              </a:rPr>
              <a:t> </a:t>
            </a:r>
            <a:r>
              <a:rPr lang="fr">
                <a:solidFill>
                  <a:schemeClr val="dk1"/>
                </a:solidFill>
                <a:latin typeface="Old Standard TT"/>
                <a:ea typeface="Old Standard TT"/>
                <a:cs typeface="Old Standard TT"/>
                <a:sym typeface="Old Standard TT"/>
              </a:rPr>
              <a:t>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fr">
                <a:solidFill>
                  <a:schemeClr val="dk1"/>
                </a:solidFill>
                <a:latin typeface="Old Standard TT"/>
                <a:ea typeface="Old Standard TT"/>
                <a:cs typeface="Old Standard TT"/>
                <a:sym typeface="Old Standard TT"/>
              </a:rPr>
              <a:t>Database Ligand Receptor Connectome DB2020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311700" y="216425"/>
            <a:ext cx="26961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Grand data</a:t>
            </a:r>
            <a:endParaRPr/>
          </a:p>
        </p:txBody>
      </p:sp>
      <p:sp>
        <p:nvSpPr>
          <p:cNvPr id="81" name="Google Shape;81;p15"/>
          <p:cNvSpPr txBox="1"/>
          <p:nvPr>
            <p:ph idx="1" type="body"/>
          </p:nvPr>
        </p:nvSpPr>
        <p:spPr>
          <a:xfrm>
            <a:off x="164425" y="103507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With the collaboration of </a:t>
            </a:r>
            <a:r>
              <a:rPr lang="fr" sz="1400"/>
              <a:t>Dr. Bénédicte CHAZAUD and Dr. Jérôme FEIGE teams RNA-seq data following this </a:t>
            </a:r>
            <a:r>
              <a:rPr lang="fr" sz="1400"/>
              <a:t>design</a:t>
            </a:r>
            <a:r>
              <a:rPr lang="fr" sz="1400"/>
              <a:t> experiment are available:</a:t>
            </a:r>
            <a:endParaRPr sz="1400"/>
          </a:p>
        </p:txBody>
      </p:sp>
      <p:pic>
        <p:nvPicPr>
          <p:cNvPr id="82" name="Google Shape;82;p15"/>
          <p:cNvPicPr preferRelativeResize="0"/>
          <p:nvPr/>
        </p:nvPicPr>
        <p:blipFill>
          <a:blip r:embed="rId3">
            <a:alphaModFix/>
          </a:blip>
          <a:stretch>
            <a:fillRect/>
          </a:stretch>
        </p:blipFill>
        <p:spPr>
          <a:xfrm>
            <a:off x="573875" y="1628800"/>
            <a:ext cx="4454600" cy="3310050"/>
          </a:xfrm>
          <a:prstGeom prst="rect">
            <a:avLst/>
          </a:prstGeom>
          <a:noFill/>
          <a:ln>
            <a:noFill/>
          </a:ln>
        </p:spPr>
      </p:pic>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txBox="1"/>
          <p:nvPr>
            <p:ph type="title"/>
          </p:nvPr>
        </p:nvSpPr>
        <p:spPr>
          <a:xfrm>
            <a:off x="311700" y="244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3</a:t>
            </a:r>
            <a:r>
              <a:rPr lang="fr"/>
              <a:t> </a:t>
            </a:r>
            <a:r>
              <a:rPr lang="fr"/>
              <a:t>Receptors ligands analysis</a:t>
            </a:r>
            <a:endParaRPr/>
          </a:p>
        </p:txBody>
      </p:sp>
      <p:sp>
        <p:nvSpPr>
          <p:cNvPr id="357" name="Google Shape;35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58" name="Google Shape;358;p42"/>
          <p:cNvSpPr txBox="1"/>
          <p:nvPr/>
        </p:nvSpPr>
        <p:spPr>
          <a:xfrm>
            <a:off x="497875" y="1121975"/>
            <a:ext cx="8176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ld Standard TT"/>
                <a:ea typeface="Old Standard TT"/>
                <a:cs typeface="Old Standard TT"/>
                <a:sym typeface="Old Standard TT"/>
              </a:rPr>
              <a:t>Available</a:t>
            </a:r>
            <a:r>
              <a:rPr lang="fr">
                <a:latin typeface="Old Standard TT"/>
                <a:ea typeface="Old Standard TT"/>
                <a:cs typeface="Old Standard TT"/>
                <a:sym typeface="Old Standard TT"/>
              </a:rPr>
              <a:t> information by couple receptor ligand:</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3200400" rtl="0" algn="l">
              <a:spcBef>
                <a:spcPts val="0"/>
              </a:spcBef>
              <a:spcAft>
                <a:spcPts val="0"/>
              </a:spcAft>
              <a:buNone/>
            </a:pPr>
            <a:r>
              <a:rPr lang="fr">
                <a:latin typeface="Old Standard TT"/>
                <a:ea typeface="Old Standard TT"/>
                <a:cs typeface="Old Standard TT"/>
                <a:sym typeface="Old Standard TT"/>
              </a:rPr>
              <a:t>- Day</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fr">
                <a:latin typeface="Old Standard TT"/>
                <a:ea typeface="Old Standard TT"/>
                <a:cs typeface="Old Standard TT"/>
                <a:sym typeface="Old Standard TT"/>
              </a:rPr>
              <a:t>Type Receptor</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fr">
                <a:latin typeface="Old Standard TT"/>
                <a:ea typeface="Old Standard TT"/>
                <a:cs typeface="Old Standard TT"/>
                <a:sym typeface="Old Standard TT"/>
              </a:rPr>
              <a:t>DEG info: padj,log2fodchange</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fr">
                <a:latin typeface="Old Standard TT"/>
                <a:ea typeface="Old Standard TT"/>
                <a:cs typeface="Old Standard TT"/>
                <a:sym typeface="Old Standard TT"/>
              </a:rPr>
              <a:t>Expression Young Old</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fr">
                <a:latin typeface="Old Standard TT"/>
                <a:ea typeface="Old Standard TT"/>
                <a:cs typeface="Old Standard TT"/>
                <a:sym typeface="Old Standard TT"/>
              </a:rPr>
              <a:t>Detection rate	</a:t>
            </a:r>
            <a:endParaRPr>
              <a:latin typeface="Old Standard TT"/>
              <a:ea typeface="Old Standard TT"/>
              <a:cs typeface="Old Standard TT"/>
              <a:sym typeface="Old Standard TT"/>
            </a:endParaRPr>
          </a:p>
          <a:p>
            <a:pPr indent="0" lvl="0" marL="0" rtl="0" algn="l">
              <a:spcBef>
                <a:spcPts val="0"/>
              </a:spcBef>
              <a:spcAft>
                <a:spcPts val="0"/>
              </a:spcAft>
              <a:buNone/>
            </a:pPr>
            <a:r>
              <a:rPr lang="fr">
                <a:latin typeface="Old Standard TT"/>
                <a:ea typeface="Old Standard TT"/>
                <a:cs typeface="Old Standard TT"/>
                <a:sym typeface="Old Standard TT"/>
              </a:rPr>
              <a:t>							- Edge Infos</a:t>
            </a:r>
            <a:endParaRPr>
              <a:latin typeface="Old Standard TT"/>
              <a:ea typeface="Old Standard TT"/>
              <a:cs typeface="Old Standard TT"/>
              <a:sym typeface="Old Standard TT"/>
            </a:endParaRPr>
          </a:p>
          <a:p>
            <a:pPr indent="457200" lvl="0" marL="2743200" rtl="0" algn="l">
              <a:spcBef>
                <a:spcPts val="0"/>
              </a:spcBef>
              <a:spcAft>
                <a:spcPts val="0"/>
              </a:spcAft>
              <a:buNone/>
            </a:pPr>
            <a:r>
              <a:rPr lang="fr">
                <a:latin typeface="Old Standard TT"/>
                <a:ea typeface="Old Standard TT"/>
                <a:cs typeface="Old Standard TT"/>
                <a:sym typeface="Old Standard TT"/>
              </a:rPr>
              <a:t>- Expression weight</a:t>
            </a:r>
            <a:endParaRPr>
              <a:latin typeface="Old Standard TT"/>
              <a:ea typeface="Old Standard TT"/>
              <a:cs typeface="Old Standard TT"/>
              <a:sym typeface="Old Standard TT"/>
            </a:endParaRPr>
          </a:p>
          <a:p>
            <a:pPr indent="0" lvl="0" marL="3200400" rtl="0" algn="l">
              <a:spcBef>
                <a:spcPts val="0"/>
              </a:spcBef>
              <a:spcAft>
                <a:spcPts val="0"/>
              </a:spcAft>
              <a:buNone/>
            </a:pPr>
            <a:r>
              <a:rPr lang="fr">
                <a:latin typeface="Old Standard TT"/>
                <a:ea typeface="Old Standard TT"/>
                <a:cs typeface="Old Standard TT"/>
                <a:sym typeface="Old Standard TT"/>
              </a:rPr>
              <a:t> </a:t>
            </a:r>
            <a:endParaRPr>
              <a:latin typeface="Old Standard TT"/>
              <a:ea typeface="Old Standard TT"/>
              <a:cs typeface="Old Standard TT"/>
              <a:sym typeface="Old Standard TT"/>
            </a:endParaRPr>
          </a:p>
          <a:p>
            <a:pPr indent="0" lvl="0" marL="3200400" rtl="0" algn="l">
              <a:spcBef>
                <a:spcPts val="0"/>
              </a:spcBef>
              <a:spcAft>
                <a:spcPts val="0"/>
              </a:spcAft>
              <a:buNone/>
            </a:pPr>
            <a:r>
              <a:rPr lang="fr">
                <a:latin typeface="Old Standard TT"/>
                <a:ea typeface="Old Standard TT"/>
                <a:cs typeface="Old Standard TT"/>
                <a:sym typeface="Old Standard TT"/>
              </a:rPr>
              <a:t>-Delta edge young old </a:t>
            </a:r>
            <a:endParaRPr>
              <a:latin typeface="Old Standard TT"/>
              <a:ea typeface="Old Standard TT"/>
              <a:cs typeface="Old Standard TT"/>
              <a:sym typeface="Old Standard TT"/>
            </a:endParaRPr>
          </a:p>
          <a:p>
            <a:pPr indent="0" lvl="0" marL="3200400" rtl="0" algn="l">
              <a:spcBef>
                <a:spcPts val="0"/>
              </a:spcBef>
              <a:spcAft>
                <a:spcPts val="0"/>
              </a:spcAft>
              <a:buNone/>
            </a:pPr>
            <a:r>
              <a:rPr lang="fr">
                <a:latin typeface="Old Standard TT"/>
                <a:ea typeface="Old Standard TT"/>
                <a:cs typeface="Old Standard TT"/>
                <a:sym typeface="Old Standard TT"/>
              </a:rPr>
              <a:t>-Log2foldchange							</a:t>
            </a:r>
            <a:endParaRPr>
              <a:latin typeface="Old Standard TT"/>
              <a:ea typeface="Old Standard TT"/>
              <a:cs typeface="Old Standard TT"/>
              <a:sym typeface="Old Standard TT"/>
            </a:endParaRPr>
          </a:p>
        </p:txBody>
      </p:sp>
      <p:sp>
        <p:nvSpPr>
          <p:cNvPr id="359" name="Google Shape;359;p42"/>
          <p:cNvSpPr txBox="1"/>
          <p:nvPr/>
        </p:nvSpPr>
        <p:spPr>
          <a:xfrm>
            <a:off x="4866600" y="1740450"/>
            <a:ext cx="39657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fr">
                <a:latin typeface="Old Standard TT"/>
                <a:ea typeface="Old Standard TT"/>
                <a:cs typeface="Old Standard TT"/>
                <a:sym typeface="Old Standard TT"/>
              </a:rPr>
              <a:t>Type Ligand</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fr">
                <a:solidFill>
                  <a:schemeClr val="dk1"/>
                </a:solidFill>
                <a:latin typeface="Old Standard TT"/>
                <a:ea typeface="Old Standard TT"/>
                <a:cs typeface="Old Standard TT"/>
                <a:sym typeface="Old Standard TT"/>
              </a:rPr>
              <a:t>DEG info: padj,log2fodchange</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fr">
                <a:solidFill>
                  <a:schemeClr val="dk1"/>
                </a:solidFill>
                <a:latin typeface="Old Standard TT"/>
                <a:ea typeface="Old Standard TT"/>
                <a:cs typeface="Old Standard TT"/>
                <a:sym typeface="Old Standard TT"/>
              </a:rPr>
              <a:t>Expression Young Old	</a:t>
            </a:r>
            <a:endParaRPr>
              <a:solidFill>
                <a:schemeClr val="dk1"/>
              </a:solidFill>
              <a:latin typeface="Old Standard TT"/>
              <a:ea typeface="Old Standard TT"/>
              <a:cs typeface="Old Standard TT"/>
              <a:sym typeface="Old Standard TT"/>
            </a:endParaRPr>
          </a:p>
          <a:p>
            <a:pPr indent="-317500" lvl="0" marL="457200" rtl="0" algn="l">
              <a:spcBef>
                <a:spcPts val="0"/>
              </a:spcBef>
              <a:spcAft>
                <a:spcPts val="0"/>
              </a:spcAft>
              <a:buClr>
                <a:schemeClr val="dk1"/>
              </a:buClr>
              <a:buSzPts val="1400"/>
              <a:buFont typeface="Old Standard TT"/>
              <a:buChar char="-"/>
            </a:pPr>
            <a:r>
              <a:rPr lang="fr">
                <a:solidFill>
                  <a:schemeClr val="dk1"/>
                </a:solidFill>
                <a:latin typeface="Old Standard TT"/>
                <a:ea typeface="Old Standard TT"/>
                <a:cs typeface="Old Standard TT"/>
                <a:sym typeface="Old Standard TT"/>
              </a:rPr>
              <a:t>Detection rate</a:t>
            </a:r>
            <a:endParaRPr>
              <a:solidFill>
                <a:schemeClr val="dk1"/>
              </a:solidFill>
              <a:latin typeface="Old Standard TT"/>
              <a:ea typeface="Old Standard TT"/>
              <a:cs typeface="Old Standard TT"/>
              <a:sym typeface="Old Standard TT"/>
            </a:endParaRPr>
          </a:p>
        </p:txBody>
      </p:sp>
      <p:sp>
        <p:nvSpPr>
          <p:cNvPr id="360" name="Google Shape;360;p42"/>
          <p:cNvSpPr txBox="1"/>
          <p:nvPr/>
        </p:nvSpPr>
        <p:spPr>
          <a:xfrm>
            <a:off x="606600" y="4047625"/>
            <a:ext cx="79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ld Standard TT"/>
                <a:ea typeface="Old Standard TT"/>
                <a:cs typeface="Old Standard TT"/>
                <a:sym typeface="Old Standard TT"/>
              </a:rPr>
              <a:t>→ Simplification : groupe type cell   → Receptor or Ligand DEG at less in one condition</a:t>
            </a:r>
            <a:endParaRPr>
              <a:latin typeface="Old Standard TT"/>
              <a:ea typeface="Old Standard TT"/>
              <a:cs typeface="Old Standard TT"/>
              <a:sym typeface="Old Standard TT"/>
            </a:endParaRPr>
          </a:p>
          <a:p>
            <a:pPr indent="0" lvl="0" marL="0" rtl="0" algn="l">
              <a:spcBef>
                <a:spcPts val="0"/>
              </a:spcBef>
              <a:spcAft>
                <a:spcPts val="0"/>
              </a:spcAft>
              <a:buNone/>
            </a:pPr>
            <a:r>
              <a:rPr lang="fr">
                <a:latin typeface="Old Standard TT"/>
                <a:ea typeface="Old Standard TT"/>
                <a:cs typeface="Old Standard TT"/>
                <a:sym typeface="Old Standard TT"/>
              </a:rPr>
              <a:t>→ Try to curate receptor ligand with comparaison expression Ligand associated to a receptor</a:t>
            </a:r>
            <a:endParaRPr>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311700" y="2164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Grand data</a:t>
            </a:r>
            <a:endParaRPr/>
          </a:p>
        </p:txBody>
      </p:sp>
      <p:sp>
        <p:nvSpPr>
          <p:cNvPr id="90" name="Google Shape;90;p16"/>
          <p:cNvSpPr txBox="1"/>
          <p:nvPr>
            <p:ph idx="1" type="body"/>
          </p:nvPr>
        </p:nvSpPr>
        <p:spPr>
          <a:xfrm>
            <a:off x="69800" y="9945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400"/>
              <a:t>With the collaboration of Dr. Bénédicte CHAZAUD and Dr. Jérôme FEIGE teams RNA-seq data following this design experiment are available:</a:t>
            </a:r>
            <a:endParaRPr sz="1400"/>
          </a:p>
        </p:txBody>
      </p:sp>
      <p:pic>
        <p:nvPicPr>
          <p:cNvPr id="91" name="Google Shape;91;p16"/>
          <p:cNvPicPr preferRelativeResize="0"/>
          <p:nvPr/>
        </p:nvPicPr>
        <p:blipFill>
          <a:blip r:embed="rId3">
            <a:alphaModFix/>
          </a:blip>
          <a:stretch>
            <a:fillRect/>
          </a:stretch>
        </p:blipFill>
        <p:spPr>
          <a:xfrm>
            <a:off x="573875" y="1628800"/>
            <a:ext cx="4454600" cy="3310050"/>
          </a:xfrm>
          <a:prstGeom prst="rect">
            <a:avLst/>
          </a:prstGeom>
          <a:noFill/>
          <a:ln>
            <a:noFill/>
          </a:ln>
        </p:spPr>
      </p:pic>
      <p:graphicFrame>
        <p:nvGraphicFramePr>
          <p:cNvPr id="92" name="Google Shape;92;p16"/>
          <p:cNvGraphicFramePr/>
          <p:nvPr/>
        </p:nvGraphicFramePr>
        <p:xfrm>
          <a:off x="5490850" y="1900300"/>
          <a:ext cx="3000000" cy="3000000"/>
        </p:xfrm>
        <a:graphic>
          <a:graphicData uri="http://schemas.openxmlformats.org/drawingml/2006/table">
            <a:tbl>
              <a:tblPr>
                <a:noFill/>
                <a:tableStyleId>{34EB2CAF-2F48-4E8E-A473-C8CB0B91BFBE}</a:tableStyleId>
              </a:tblPr>
              <a:tblGrid>
                <a:gridCol w="976875"/>
                <a:gridCol w="562925"/>
                <a:gridCol w="562925"/>
                <a:gridCol w="562925"/>
                <a:gridCol w="562925"/>
              </a:tblGrid>
              <a:tr h="518125">
                <a:tc>
                  <a:txBody>
                    <a:bodyPr/>
                    <a:lstStyle/>
                    <a:p>
                      <a:pPr indent="0" lvl="0" marL="0" rtl="0" algn="l">
                        <a:spcBef>
                          <a:spcPts val="0"/>
                        </a:spcBef>
                        <a:spcAft>
                          <a:spcPts val="0"/>
                        </a:spcAft>
                        <a:buNone/>
                      </a:pPr>
                      <a:r>
                        <a:rPr lang="fr" sz="1100">
                          <a:latin typeface="Open Sans"/>
                          <a:ea typeface="Open Sans"/>
                          <a:cs typeface="Open Sans"/>
                          <a:sym typeface="Open Sans"/>
                        </a:rPr>
                        <a:t>Cell sequenced</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D0</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D2</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D4</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Open Sans"/>
                          <a:ea typeface="Open Sans"/>
                          <a:cs typeface="Open Sans"/>
                          <a:sym typeface="Open Sans"/>
                        </a:rPr>
                        <a:t>D7</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ECs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72B2"/>
                    </a:solidFill>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FAPs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0E442"/>
                    </a:solidFill>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Mac-M1</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5E00"/>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5E00"/>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4775">
                <a:tc>
                  <a:txBody>
                    <a:bodyPr/>
                    <a:lstStyle/>
                    <a:p>
                      <a:pPr indent="0" lvl="0" marL="0" rtl="0" algn="l">
                        <a:spcBef>
                          <a:spcPts val="0"/>
                        </a:spcBef>
                        <a:spcAft>
                          <a:spcPts val="0"/>
                        </a:spcAft>
                        <a:buNone/>
                      </a:pPr>
                      <a:r>
                        <a:rPr lang="fr" sz="1100">
                          <a:latin typeface="Open Sans"/>
                          <a:ea typeface="Open Sans"/>
                          <a:cs typeface="Open Sans"/>
                          <a:sym typeface="Open Sans"/>
                        </a:rPr>
                        <a:t>Mac-M2</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79A7"/>
                    </a:solidFill>
                  </a:tcPr>
                </a:tc>
              </a:tr>
              <a:tr h="330400">
                <a:tc>
                  <a:txBody>
                    <a:bodyPr/>
                    <a:lstStyle/>
                    <a:p>
                      <a:pPr indent="0" lvl="0" marL="0" rtl="0" algn="l">
                        <a:spcBef>
                          <a:spcPts val="0"/>
                        </a:spcBef>
                        <a:spcAft>
                          <a:spcPts val="0"/>
                        </a:spcAft>
                        <a:buNone/>
                      </a:pPr>
                      <a:r>
                        <a:rPr lang="fr" sz="1100">
                          <a:latin typeface="Open Sans"/>
                          <a:ea typeface="Open Sans"/>
                          <a:cs typeface="Open Sans"/>
                          <a:sym typeface="Open Sans"/>
                        </a:rPr>
                        <a:t>Neutrophils</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E73"/>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0500">
                <a:tc>
                  <a:txBody>
                    <a:bodyPr/>
                    <a:lstStyle/>
                    <a:p>
                      <a:pPr indent="0" lvl="0" marL="0" rtl="0" algn="l">
                        <a:spcBef>
                          <a:spcPts val="0"/>
                        </a:spcBef>
                        <a:spcAft>
                          <a:spcPts val="0"/>
                        </a:spcAft>
                        <a:buNone/>
                      </a:pPr>
                      <a:r>
                        <a:rPr lang="fr" sz="1100">
                          <a:latin typeface="Open Sans"/>
                          <a:ea typeface="Open Sans"/>
                          <a:cs typeface="Open Sans"/>
                          <a:sym typeface="Open Sans"/>
                        </a:rPr>
                        <a:t>MuSc</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6B4E9"/>
                    </a:solidFill>
                  </a:tcPr>
                </a:tc>
              </a:tr>
            </a:tbl>
          </a:graphicData>
        </a:graphic>
      </p:graphicFrame>
      <p:sp>
        <p:nvSpPr>
          <p:cNvPr id="93" name="Google Shape;9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Pretreatment RNA-seq data</a:t>
            </a:r>
            <a:endParaRPr/>
          </a:p>
        </p:txBody>
      </p:sp>
      <p:pic>
        <p:nvPicPr>
          <p:cNvPr id="100" name="Google Shape;100;p17"/>
          <p:cNvPicPr preferRelativeResize="0"/>
          <p:nvPr/>
        </p:nvPicPr>
        <p:blipFill>
          <a:blip r:embed="rId3">
            <a:alphaModFix/>
          </a:blip>
          <a:stretch>
            <a:fillRect/>
          </a:stretch>
        </p:blipFill>
        <p:spPr>
          <a:xfrm>
            <a:off x="1612800" y="1514025"/>
            <a:ext cx="3105000" cy="2726050"/>
          </a:xfrm>
          <a:prstGeom prst="rect">
            <a:avLst/>
          </a:prstGeom>
          <a:noFill/>
          <a:ln>
            <a:noFill/>
          </a:ln>
        </p:spPr>
      </p:pic>
      <p:pic>
        <p:nvPicPr>
          <p:cNvPr id="101" name="Google Shape;101;p17"/>
          <p:cNvPicPr preferRelativeResize="0"/>
          <p:nvPr/>
        </p:nvPicPr>
        <p:blipFill>
          <a:blip r:embed="rId4">
            <a:alphaModFix/>
          </a:blip>
          <a:stretch>
            <a:fillRect/>
          </a:stretch>
        </p:blipFill>
        <p:spPr>
          <a:xfrm>
            <a:off x="6334600" y="1514025"/>
            <a:ext cx="1902200" cy="2576025"/>
          </a:xfrm>
          <a:prstGeom prst="rect">
            <a:avLst/>
          </a:prstGeom>
          <a:noFill/>
          <a:ln>
            <a:noFill/>
          </a:ln>
        </p:spPr>
      </p:pic>
      <p:cxnSp>
        <p:nvCxnSpPr>
          <p:cNvPr id="102" name="Google Shape;102;p17"/>
          <p:cNvCxnSpPr/>
          <p:nvPr/>
        </p:nvCxnSpPr>
        <p:spPr>
          <a:xfrm flipH="1" rot="10800000">
            <a:off x="4698225" y="1521575"/>
            <a:ext cx="1633800" cy="1263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17"/>
          <p:cNvCxnSpPr/>
          <p:nvPr/>
        </p:nvCxnSpPr>
        <p:spPr>
          <a:xfrm>
            <a:off x="4747300" y="2734775"/>
            <a:ext cx="1591800" cy="131820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Pretreatment RNA-seq data</a:t>
            </a:r>
            <a:endParaRPr/>
          </a:p>
        </p:txBody>
      </p:sp>
      <p:pic>
        <p:nvPicPr>
          <p:cNvPr id="111" name="Google Shape;111;p18"/>
          <p:cNvPicPr preferRelativeResize="0"/>
          <p:nvPr/>
        </p:nvPicPr>
        <p:blipFill rotWithShape="1">
          <a:blip r:embed="rId3">
            <a:alphaModFix/>
          </a:blip>
          <a:srcRect b="0" l="0" r="0" t="0"/>
          <a:stretch/>
        </p:blipFill>
        <p:spPr>
          <a:xfrm>
            <a:off x="5939400" y="1046488"/>
            <a:ext cx="2117750" cy="3661123"/>
          </a:xfrm>
          <a:prstGeom prst="rect">
            <a:avLst/>
          </a:prstGeom>
          <a:noFill/>
          <a:ln>
            <a:noFill/>
          </a:ln>
        </p:spPr>
      </p:pic>
      <p:pic>
        <p:nvPicPr>
          <p:cNvPr id="112" name="Google Shape;112;p18"/>
          <p:cNvPicPr preferRelativeResize="0"/>
          <p:nvPr/>
        </p:nvPicPr>
        <p:blipFill>
          <a:blip r:embed="rId4">
            <a:alphaModFix/>
          </a:blip>
          <a:stretch>
            <a:fillRect/>
          </a:stretch>
        </p:blipFill>
        <p:spPr>
          <a:xfrm>
            <a:off x="1612800" y="1514025"/>
            <a:ext cx="3105000" cy="2726050"/>
          </a:xfrm>
          <a:prstGeom prst="rect">
            <a:avLst/>
          </a:prstGeom>
          <a:noFill/>
          <a:ln>
            <a:noFill/>
          </a:ln>
        </p:spPr>
      </p:pic>
      <p:cxnSp>
        <p:nvCxnSpPr>
          <p:cNvPr id="113" name="Google Shape;113;p18"/>
          <p:cNvCxnSpPr/>
          <p:nvPr/>
        </p:nvCxnSpPr>
        <p:spPr>
          <a:xfrm flipH="1" rot="10800000">
            <a:off x="4717800" y="1051850"/>
            <a:ext cx="1207500" cy="18252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8"/>
          <p:cNvCxnSpPr/>
          <p:nvPr/>
        </p:nvCxnSpPr>
        <p:spPr>
          <a:xfrm>
            <a:off x="4705225" y="3744550"/>
            <a:ext cx="1220100" cy="9606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Natmi zoom</a:t>
            </a:r>
            <a:endParaRPr/>
          </a:p>
        </p:txBody>
      </p:sp>
      <p:sp>
        <p:nvSpPr>
          <p:cNvPr id="122" name="Google Shape;122;p19"/>
          <p:cNvSpPr txBox="1"/>
          <p:nvPr>
            <p:ph idx="1" type="body"/>
          </p:nvPr>
        </p:nvSpPr>
        <p:spPr>
          <a:xfrm>
            <a:off x="311700" y="1192375"/>
            <a:ext cx="8520600" cy="388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600"/>
              <a:t>Network Analysis Toolkit for Multicellular Interaction (NATMI) </a:t>
            </a:r>
            <a:r>
              <a:rPr i="1" lang="fr" sz="900">
                <a:latin typeface="Arial"/>
                <a:ea typeface="Arial"/>
                <a:cs typeface="Arial"/>
                <a:sym typeface="Arial"/>
              </a:rPr>
              <a:t>Hou, R., Denisenko, E., Ong, H.T. et al. Predicting cell-to-cell communication networks using NATMI. Nat Commun 11, 5011 (2020).</a:t>
            </a:r>
            <a:r>
              <a:rPr i="1" lang="fr" sz="900">
                <a:uFill>
                  <a:noFill/>
                </a:uFill>
                <a:latin typeface="Arial"/>
                <a:ea typeface="Arial"/>
                <a:cs typeface="Arial"/>
                <a:sym typeface="Arial"/>
                <a:hlinkClick r:id="rId3"/>
              </a:rPr>
              <a:t> </a:t>
            </a:r>
            <a:endParaRPr i="1" sz="1400"/>
          </a:p>
          <a:p>
            <a:pPr indent="0" lvl="0" marL="0" rtl="0" algn="l">
              <a:lnSpc>
                <a:spcPct val="100000"/>
              </a:lnSpc>
              <a:spcBef>
                <a:spcPts val="0"/>
              </a:spcBef>
              <a:spcAft>
                <a:spcPts val="0"/>
              </a:spcAft>
              <a:buNone/>
            </a:pPr>
            <a:r>
              <a:t/>
            </a:r>
            <a:endParaRPr i="1" sz="1400"/>
          </a:p>
          <a:p>
            <a:pPr indent="-317500" lvl="0" marL="457200" rtl="0" algn="ctr">
              <a:lnSpc>
                <a:spcPct val="100000"/>
              </a:lnSpc>
              <a:spcBef>
                <a:spcPts val="0"/>
              </a:spcBef>
              <a:spcAft>
                <a:spcPts val="0"/>
              </a:spcAft>
              <a:buSzPts val="1400"/>
              <a:buChar char="➔"/>
            </a:pPr>
            <a:r>
              <a:rPr lang="fr" sz="1400"/>
              <a:t>Develop</a:t>
            </a:r>
            <a:r>
              <a:rPr lang="fr" sz="1400"/>
              <a:t> for single cell sequencing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fr" sz="1400"/>
              <a:t>Adaptation for bulk RNA sequencing :</a:t>
            </a:r>
            <a:endParaRPr sz="1400"/>
          </a:p>
          <a:p>
            <a:pPr indent="-317500" lvl="0" marL="457200" rtl="0" algn="l">
              <a:lnSpc>
                <a:spcPct val="100000"/>
              </a:lnSpc>
              <a:spcBef>
                <a:spcPts val="0"/>
              </a:spcBef>
              <a:spcAft>
                <a:spcPts val="0"/>
              </a:spcAft>
              <a:buSzPts val="1400"/>
              <a:buChar char="-"/>
            </a:pPr>
            <a:r>
              <a:rPr lang="fr" sz="1400"/>
              <a:t>Considerate one replicate like one cell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fr" sz="1400"/>
              <a:t>Software base on:</a:t>
            </a:r>
            <a:endParaRPr sz="1400"/>
          </a:p>
          <a:p>
            <a:pPr indent="-342900" lvl="0" marL="457200" rtl="0" algn="l">
              <a:lnSpc>
                <a:spcPct val="100000"/>
              </a:lnSpc>
              <a:spcBef>
                <a:spcPts val="0"/>
              </a:spcBef>
              <a:spcAft>
                <a:spcPts val="0"/>
              </a:spcAft>
              <a:buSzPts val="1800"/>
              <a:buChar char="-"/>
            </a:pPr>
            <a:r>
              <a:rPr lang="fr" sz="1400"/>
              <a:t>Expression table with TPM value</a:t>
            </a:r>
            <a:r>
              <a:rPr lang="fr"/>
              <a:t> </a:t>
            </a:r>
            <a:r>
              <a:rPr lang="fr" sz="1400"/>
              <a:t> </a:t>
            </a:r>
            <a:endParaRPr sz="1400"/>
          </a:p>
          <a:p>
            <a:pPr indent="-317500" lvl="0" marL="457200" rtl="0" algn="l">
              <a:lnSpc>
                <a:spcPct val="100000"/>
              </a:lnSpc>
              <a:spcBef>
                <a:spcPts val="0"/>
              </a:spcBef>
              <a:spcAft>
                <a:spcPts val="0"/>
              </a:spcAft>
              <a:buSzPts val="1400"/>
              <a:buChar char="-"/>
            </a:pPr>
            <a:r>
              <a:rPr lang="fr" sz="1400"/>
              <a:t>Database Ligand Receptor ConnectomeDB2020 </a:t>
            </a:r>
            <a:endParaRPr sz="1400"/>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rPr lang="fr" sz="1400"/>
              <a:t>	→ Interaction relevate if the receptor and the ligand expressed &gt;= 0.6 ration cell expression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a:p>
        </p:txBody>
      </p:sp>
      <p:sp>
        <p:nvSpPr>
          <p:cNvPr id="123" name="Google Shape;12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p:nvPr/>
        </p:nvSpPr>
        <p:spPr>
          <a:xfrm>
            <a:off x="0" y="-62675"/>
            <a:ext cx="9144000" cy="8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ph type="title"/>
          </p:nvPr>
        </p:nvSpPr>
        <p:spPr>
          <a:xfrm>
            <a:off x="311700" y="2160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Natmi zoom</a:t>
            </a:r>
            <a:endParaRPr/>
          </a:p>
        </p:txBody>
      </p:sp>
      <p:sp>
        <p:nvSpPr>
          <p:cNvPr id="130" name="Google Shape;130;p20"/>
          <p:cNvSpPr txBox="1"/>
          <p:nvPr>
            <p:ph idx="1" type="body"/>
          </p:nvPr>
        </p:nvSpPr>
        <p:spPr>
          <a:xfrm>
            <a:off x="311700" y="1192375"/>
            <a:ext cx="8520600" cy="388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600"/>
              <a:t>Results informations:</a:t>
            </a:r>
            <a:endParaRPr sz="1600"/>
          </a:p>
          <a:p>
            <a:pPr indent="-317500" lvl="0" marL="457200" rtl="0" algn="l">
              <a:lnSpc>
                <a:spcPct val="100000"/>
              </a:lnSpc>
              <a:spcBef>
                <a:spcPts val="0"/>
              </a:spcBef>
              <a:spcAft>
                <a:spcPts val="0"/>
              </a:spcAft>
              <a:buSzPts val="1400"/>
              <a:buChar char="-"/>
            </a:pPr>
            <a:r>
              <a:rPr lang="fr" sz="1400"/>
              <a:t>For receptor and ligand:</a:t>
            </a:r>
            <a:endParaRPr sz="1400"/>
          </a:p>
          <a:p>
            <a:pPr indent="-304800" lvl="1" marL="914400" rtl="0" algn="l">
              <a:lnSpc>
                <a:spcPct val="100000"/>
              </a:lnSpc>
              <a:spcBef>
                <a:spcPts val="0"/>
              </a:spcBef>
              <a:spcAft>
                <a:spcPts val="0"/>
              </a:spcAft>
              <a:buSzPts val="1200"/>
              <a:buChar char="-"/>
            </a:pPr>
            <a:r>
              <a:rPr lang="fr" sz="1200"/>
              <a:t>Type cell</a:t>
            </a:r>
            <a:endParaRPr sz="1200"/>
          </a:p>
          <a:p>
            <a:pPr indent="-304800" lvl="1" marL="914400" rtl="0" algn="l">
              <a:lnSpc>
                <a:spcPct val="100000"/>
              </a:lnSpc>
              <a:spcBef>
                <a:spcPts val="0"/>
              </a:spcBef>
              <a:spcAft>
                <a:spcPts val="0"/>
              </a:spcAft>
              <a:buSzPts val="1200"/>
              <a:buChar char="-"/>
            </a:pPr>
            <a:r>
              <a:rPr lang="fr" sz="1200"/>
              <a:t>Symbol gene</a:t>
            </a:r>
            <a:endParaRPr sz="1200"/>
          </a:p>
          <a:p>
            <a:pPr indent="-304800" lvl="1" marL="914400" rtl="0" algn="l">
              <a:lnSpc>
                <a:spcPct val="100000"/>
              </a:lnSpc>
              <a:spcBef>
                <a:spcPts val="0"/>
              </a:spcBef>
              <a:spcAft>
                <a:spcPts val="0"/>
              </a:spcAft>
              <a:buSzPts val="1200"/>
              <a:buChar char="-"/>
            </a:pPr>
            <a:r>
              <a:rPr lang="fr" sz="1200"/>
              <a:t>Detection rate or percent of replicate with expression</a:t>
            </a:r>
            <a:endParaRPr sz="1200"/>
          </a:p>
          <a:p>
            <a:pPr indent="-317500" lvl="0" marL="457200" rtl="0" algn="l">
              <a:lnSpc>
                <a:spcPct val="100000"/>
              </a:lnSpc>
              <a:spcBef>
                <a:spcPts val="0"/>
              </a:spcBef>
              <a:spcAft>
                <a:spcPts val="0"/>
              </a:spcAft>
              <a:buSzPts val="1400"/>
              <a:buChar char="-"/>
            </a:pPr>
            <a:r>
              <a:rPr lang="fr" sz="1400"/>
              <a:t>For receptor, ligand and edge (product ligand receptor value):</a:t>
            </a:r>
            <a:endParaRPr sz="1400"/>
          </a:p>
          <a:p>
            <a:pPr indent="-304800" lvl="1" marL="914400" rtl="0" algn="l">
              <a:lnSpc>
                <a:spcPct val="100000"/>
              </a:lnSpc>
              <a:spcBef>
                <a:spcPts val="0"/>
              </a:spcBef>
              <a:spcAft>
                <a:spcPts val="0"/>
              </a:spcAft>
              <a:buSzPts val="1200"/>
              <a:buChar char="-"/>
            </a:pPr>
            <a:r>
              <a:rPr lang="fr" sz="1200"/>
              <a:t>Average expression value - meanTPM </a:t>
            </a:r>
            <a:endParaRPr sz="1200"/>
          </a:p>
          <a:p>
            <a:pPr indent="-304800" lvl="1" marL="914400" rtl="0" algn="l">
              <a:lnSpc>
                <a:spcPct val="100000"/>
              </a:lnSpc>
              <a:spcBef>
                <a:spcPts val="0"/>
              </a:spcBef>
              <a:spcAft>
                <a:spcPts val="0"/>
              </a:spcAft>
              <a:buSzPts val="1200"/>
              <a:buChar char="-"/>
            </a:pPr>
            <a:r>
              <a:rPr lang="fr" sz="1200"/>
              <a:t>D</a:t>
            </a:r>
            <a:r>
              <a:rPr lang="fr" sz="1200"/>
              <a:t>erived specificity of average expression value</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fr" sz="1600"/>
              <a:t>Exemple representation of results: </a:t>
            </a:r>
            <a:endParaRPr sz="1600"/>
          </a:p>
          <a:p>
            <a:pPr indent="0" lvl="0" marL="0" rtl="0" algn="l">
              <a:lnSpc>
                <a:spcPct val="100000"/>
              </a:lnSpc>
              <a:spcBef>
                <a:spcPts val="0"/>
              </a:spcBef>
              <a:spcAft>
                <a:spcPts val="0"/>
              </a:spcAft>
              <a:buNone/>
            </a:pPr>
            <a:r>
              <a:t/>
            </a:r>
            <a:endParaRPr sz="1600"/>
          </a:p>
          <a:p>
            <a:pPr indent="-317500" lvl="0" marL="457200" rtl="0" algn="l">
              <a:lnSpc>
                <a:spcPct val="100000"/>
              </a:lnSpc>
              <a:spcBef>
                <a:spcPts val="0"/>
              </a:spcBef>
              <a:spcAft>
                <a:spcPts val="0"/>
              </a:spcAft>
              <a:buSzPts val="1400"/>
              <a:buChar char="➔"/>
            </a:pPr>
            <a:r>
              <a:rPr lang="fr" sz="1400"/>
              <a:t>All interaction in D2 for young expression with</a:t>
            </a:r>
            <a:endParaRPr sz="1400"/>
          </a:p>
          <a:p>
            <a:pPr indent="0" lvl="0" marL="0" rtl="0" algn="l">
              <a:lnSpc>
                <a:spcPct val="100000"/>
              </a:lnSpc>
              <a:spcBef>
                <a:spcPts val="0"/>
              </a:spcBef>
              <a:spcAft>
                <a:spcPts val="0"/>
              </a:spcAft>
              <a:buNone/>
            </a:pPr>
            <a:r>
              <a:rPr lang="fr" sz="1400"/>
              <a:t> Met in satellite cell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a:p>
        </p:txBody>
      </p:sp>
      <p:sp>
        <p:nvSpPr>
          <p:cNvPr id="131" name="Google Shape;13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32" name="Google Shape;132;p20"/>
          <p:cNvPicPr preferRelativeResize="0"/>
          <p:nvPr/>
        </p:nvPicPr>
        <p:blipFill>
          <a:blip r:embed="rId3">
            <a:alphaModFix/>
          </a:blip>
          <a:stretch>
            <a:fillRect/>
          </a:stretch>
        </p:blipFill>
        <p:spPr>
          <a:xfrm>
            <a:off x="5572625" y="2519775"/>
            <a:ext cx="2899825" cy="2465500"/>
          </a:xfrm>
          <a:prstGeom prst="rect">
            <a:avLst/>
          </a:prstGeom>
          <a:noFill/>
          <a:ln>
            <a:noFill/>
          </a:ln>
        </p:spPr>
      </p:pic>
      <p:pic>
        <p:nvPicPr>
          <p:cNvPr id="133" name="Google Shape;133;p20"/>
          <p:cNvPicPr preferRelativeResize="0"/>
          <p:nvPr/>
        </p:nvPicPr>
        <p:blipFill>
          <a:blip r:embed="rId4">
            <a:alphaModFix/>
          </a:blip>
          <a:stretch>
            <a:fillRect/>
          </a:stretch>
        </p:blipFill>
        <p:spPr>
          <a:xfrm>
            <a:off x="3859919" y="4041025"/>
            <a:ext cx="1712700" cy="94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4311600" y="25"/>
            <a:ext cx="4832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1700" y="216000"/>
            <a:ext cx="264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600"/>
              <a:t>Collaboration :</a:t>
            </a:r>
            <a:endParaRPr sz="2600"/>
          </a:p>
          <a:p>
            <a:pPr indent="0" lvl="0" marL="0" rtl="0" algn="l">
              <a:spcBef>
                <a:spcPts val="0"/>
              </a:spcBef>
              <a:spcAft>
                <a:spcPts val="0"/>
              </a:spcAft>
              <a:buNone/>
            </a:pPr>
            <a:r>
              <a:t/>
            </a:r>
            <a:endParaRPr sz="2600"/>
          </a:p>
        </p:txBody>
      </p:sp>
      <p:sp>
        <p:nvSpPr>
          <p:cNvPr id="140" name="Google Shape;140;p2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Objective:</a:t>
            </a:r>
            <a:endParaRPr/>
          </a:p>
          <a:p>
            <a:pPr indent="-317500" lvl="0" marL="457200" rtl="0" algn="l">
              <a:spcBef>
                <a:spcPts val="1600"/>
              </a:spcBef>
              <a:spcAft>
                <a:spcPts val="0"/>
              </a:spcAft>
              <a:buSzPts val="1400"/>
              <a:buChar char="-"/>
            </a:pPr>
            <a:r>
              <a:rPr lang="fr"/>
              <a:t>Discovery satellite cells modulators</a:t>
            </a:r>
            <a:endParaRPr/>
          </a:p>
          <a:p>
            <a:pPr indent="-317500" lvl="0" marL="457200" rtl="0" algn="l">
              <a:spcBef>
                <a:spcPts val="0"/>
              </a:spcBef>
              <a:spcAft>
                <a:spcPts val="0"/>
              </a:spcAft>
              <a:buSzPts val="1400"/>
              <a:buChar char="-"/>
            </a:pPr>
            <a:r>
              <a:rPr lang="fr"/>
              <a:t>Focus on</a:t>
            </a:r>
            <a:endParaRPr/>
          </a:p>
          <a:p>
            <a:pPr indent="-304800" lvl="1" marL="914400" rtl="0" algn="l">
              <a:spcBef>
                <a:spcPts val="0"/>
              </a:spcBef>
              <a:spcAft>
                <a:spcPts val="0"/>
              </a:spcAft>
              <a:buSzPts val="1200"/>
              <a:buChar char="-"/>
            </a:pPr>
            <a:r>
              <a:rPr lang="fr"/>
              <a:t>Boosting in self-renewal states</a:t>
            </a:r>
            <a:endParaRPr/>
          </a:p>
          <a:p>
            <a:pPr indent="-304800" lvl="1" marL="914400" rtl="0" algn="l">
              <a:spcBef>
                <a:spcPts val="0"/>
              </a:spcBef>
              <a:spcAft>
                <a:spcPts val="0"/>
              </a:spcAft>
              <a:buSzPts val="1200"/>
              <a:buChar char="-"/>
            </a:pPr>
            <a:r>
              <a:rPr lang="fr"/>
              <a:t>Boosting in quiescence states</a:t>
            </a:r>
            <a:endParaRPr/>
          </a:p>
          <a:p>
            <a:pPr indent="-317500" lvl="0" marL="457200" rtl="0" algn="l">
              <a:spcBef>
                <a:spcPts val="0"/>
              </a:spcBef>
              <a:spcAft>
                <a:spcPts val="0"/>
              </a:spcAft>
              <a:buSzPts val="1400"/>
              <a:buChar char="-"/>
            </a:pPr>
            <a:r>
              <a:rPr lang="fr"/>
              <a:t>F</a:t>
            </a:r>
            <a:r>
              <a:rPr lang="fr"/>
              <a:t>actors that we could 'add into' the system easily (ECM, GFs, cytokines, etc)</a:t>
            </a:r>
            <a:endParaRPr/>
          </a:p>
          <a:p>
            <a:pPr indent="0" lvl="0" marL="457200" rtl="0" algn="l">
              <a:spcBef>
                <a:spcPts val="1600"/>
              </a:spcBef>
              <a:spcAft>
                <a:spcPts val="0"/>
              </a:spcAft>
              <a:buNone/>
            </a:pPr>
            <a:r>
              <a:t/>
            </a:r>
            <a:endParaRPr/>
          </a:p>
          <a:p>
            <a:pPr indent="-317500" lvl="0" marL="457200" rtl="0" algn="l">
              <a:spcBef>
                <a:spcPts val="1600"/>
              </a:spcBef>
              <a:spcAft>
                <a:spcPts val="0"/>
              </a:spcAft>
              <a:buSzPts val="1400"/>
              <a:buChar char="➔"/>
            </a:pPr>
            <a:r>
              <a:rPr lang="fr"/>
              <a:t>Receptor doesn’t change much, and then suddenly a ligand becomes accessible</a:t>
            </a:r>
            <a:endParaRPr/>
          </a:p>
        </p:txBody>
      </p:sp>
      <p:sp>
        <p:nvSpPr>
          <p:cNvPr id="141" name="Google Shape;141;p21"/>
          <p:cNvSpPr txBox="1"/>
          <p:nvPr/>
        </p:nvSpPr>
        <p:spPr>
          <a:xfrm>
            <a:off x="469825" y="736300"/>
            <a:ext cx="3464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2000">
                <a:solidFill>
                  <a:schemeClr val="dk1"/>
                </a:solidFill>
                <a:latin typeface="Old Standard TT"/>
                <a:ea typeface="Old Standard TT"/>
                <a:cs typeface="Old Standard TT"/>
                <a:sym typeface="Old Standard TT"/>
              </a:rPr>
              <a:t>Penney Gilbert team </a:t>
            </a:r>
            <a:endParaRPr b="1" sz="20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